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389" r:id="rId4"/>
    <p:sldId id="399" r:id="rId5"/>
    <p:sldId id="400" r:id="rId6"/>
    <p:sldId id="403" r:id="rId7"/>
    <p:sldId id="410" r:id="rId8"/>
    <p:sldId id="408" r:id="rId9"/>
    <p:sldId id="405" r:id="rId10"/>
  </p:sldIdLst>
  <p:sldSz cx="12192000" cy="6858000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775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orient="horz" pos="2750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pos="4063" userDrawn="1">
          <p15:clr>
            <a:srgbClr val="A4A3A4"/>
          </p15:clr>
        </p15:guide>
        <p15:guide id="8" orient="horz" pos="1480" userDrawn="1">
          <p15:clr>
            <a:srgbClr val="A4A3A4"/>
          </p15:clr>
        </p15:guide>
        <p15:guide id="9" pos="5403" userDrawn="1">
          <p15:clr>
            <a:srgbClr val="A4A3A4"/>
          </p15:clr>
        </p15:guide>
        <p15:guide id="10" pos="5180" userDrawn="1">
          <p15:clr>
            <a:srgbClr val="A4A3A4"/>
          </p15:clr>
        </p15:guide>
        <p15:guide id="11" orient="horz" pos="3475" userDrawn="1">
          <p15:clr>
            <a:srgbClr val="A4A3A4"/>
          </p15:clr>
        </p15:guide>
        <p15:guide id="12" pos="5236" userDrawn="1">
          <p15:clr>
            <a:srgbClr val="A4A3A4"/>
          </p15:clr>
        </p15:guide>
        <p15:guide id="13" pos="5738" userDrawn="1">
          <p15:clr>
            <a:srgbClr val="A4A3A4"/>
          </p15:clr>
        </p15:guide>
        <p15:guide id="14" orient="horz" pos="1117" userDrawn="1">
          <p15:clr>
            <a:srgbClr val="A4A3A4"/>
          </p15:clr>
        </p15:guide>
        <p15:guide id="15" pos="1495" userDrawn="1">
          <p15:clr>
            <a:srgbClr val="A4A3A4"/>
          </p15:clr>
        </p15:guide>
        <p15:guide id="16" pos="1049" userDrawn="1">
          <p15:clr>
            <a:srgbClr val="A4A3A4"/>
          </p15:clr>
        </p15:guide>
        <p15:guide id="17" orient="horz" pos="2069" userDrawn="1">
          <p15:clr>
            <a:srgbClr val="A4A3A4"/>
          </p15:clr>
        </p15:guide>
        <p15:guide id="18" pos="4454" userDrawn="1">
          <p15:clr>
            <a:srgbClr val="A4A3A4"/>
          </p15:clr>
        </p15:guide>
        <p15:guide id="19" pos="4844" userDrawn="1">
          <p15:clr>
            <a:srgbClr val="A4A3A4"/>
          </p15:clr>
        </p15:guide>
        <p15:guide id="20" pos="434" userDrawn="1">
          <p15:clr>
            <a:srgbClr val="A4A3A4"/>
          </p15:clr>
        </p15:guide>
        <p15:guide id="21" orient="horz" pos="1933" userDrawn="1">
          <p15:clr>
            <a:srgbClr val="A4A3A4"/>
          </p15:clr>
        </p15:guide>
        <p15:guide id="22" pos="658" userDrawn="1">
          <p15:clr>
            <a:srgbClr val="A4A3A4"/>
          </p15:clr>
        </p15:guide>
        <p15:guide id="23" orient="horz" pos="2886" userDrawn="1">
          <p15:clr>
            <a:srgbClr val="A4A3A4"/>
          </p15:clr>
        </p15:guide>
        <p15:guide id="24" pos="7525" userDrawn="1">
          <p15:clr>
            <a:srgbClr val="A4A3A4"/>
          </p15:clr>
        </p15:guide>
        <p15:guide id="25" pos="937" userDrawn="1">
          <p15:clr>
            <a:srgbClr val="A4A3A4"/>
          </p15:clr>
        </p15:guide>
        <p15:guide id="26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A41"/>
    <a:srgbClr val="258442"/>
    <a:srgbClr val="A6CE39"/>
    <a:srgbClr val="6AA744"/>
    <a:srgbClr val="248341"/>
    <a:srgbClr val="FFD105"/>
    <a:srgbClr val="D9D9D9"/>
    <a:srgbClr val="BFBFBF"/>
    <a:srgbClr val="D7DF23"/>
    <a:srgbClr val="195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  <p:guide pos="1775"/>
        <p:guide orient="horz" pos="935"/>
        <p:guide orient="horz" pos="2750"/>
        <p:guide orient="horz" pos="3203"/>
        <p:guide pos="4063"/>
        <p:guide orient="horz" pos="1480"/>
        <p:guide pos="5403"/>
        <p:guide pos="5180"/>
        <p:guide orient="horz" pos="3475"/>
        <p:guide pos="5236"/>
        <p:guide pos="5738"/>
        <p:guide orient="horz" pos="1117"/>
        <p:guide pos="1495"/>
        <p:guide pos="1049"/>
        <p:guide orient="horz" pos="2069"/>
        <p:guide pos="4454"/>
        <p:guide pos="4844"/>
        <p:guide pos="434"/>
        <p:guide orient="horz" pos="1933"/>
        <p:guide pos="658"/>
        <p:guide orient="horz" pos="2886"/>
        <p:guide pos="7525"/>
        <p:guide pos="937"/>
        <p:guide orient="horz" pos="2251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13"/>
          </a:xfrm>
          <a:prstGeom prst="rect">
            <a:avLst/>
          </a:prstGeom>
        </p:spPr>
        <p:txBody>
          <a:bodyPr vert="horz" lIns="91105" tIns="45553" rIns="91105" bIns="45553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3713"/>
          </a:xfrm>
          <a:prstGeom prst="rect">
            <a:avLst/>
          </a:prstGeom>
        </p:spPr>
        <p:txBody>
          <a:bodyPr vert="horz" lIns="91105" tIns="45553" rIns="91105" bIns="45553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5607523-B151-4A29-B482-44BC7AD08EEE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41363"/>
            <a:ext cx="6584950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5" tIns="45553" rIns="91105" bIns="4555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89476"/>
            <a:ext cx="5438775" cy="4443413"/>
          </a:xfrm>
          <a:prstGeom prst="rect">
            <a:avLst/>
          </a:prstGeom>
        </p:spPr>
        <p:txBody>
          <a:bodyPr vert="horz" lIns="91105" tIns="45553" rIns="91105" bIns="4555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4"/>
            <a:ext cx="2946400" cy="493712"/>
          </a:xfrm>
          <a:prstGeom prst="rect">
            <a:avLst/>
          </a:prstGeom>
        </p:spPr>
        <p:txBody>
          <a:bodyPr vert="horz" lIns="91105" tIns="45553" rIns="91105" bIns="45553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377364"/>
            <a:ext cx="2946400" cy="493712"/>
          </a:xfrm>
          <a:prstGeom prst="rect">
            <a:avLst/>
          </a:prstGeom>
        </p:spPr>
        <p:txBody>
          <a:bodyPr vert="horz" wrap="square" lIns="91105" tIns="45553" rIns="91105" bIns="455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AED154-851F-42D0-B8FA-67D1D0523E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0661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5EF6-CE75-48FC-A93C-9FCEF80E2856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1148-0A9A-4FE7-AF79-B8D224B9F7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59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FD162-1CA0-4F21-8D1F-8D976A19083A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19BD-7F72-44DC-8464-3675E027A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07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F7B2-6D43-4865-B243-3C3AF76B2455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ED48-CF1E-4CED-9F99-94EC129540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817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1FEA-0F32-4736-88D4-C5DAC88D2554}" type="datetime1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7E5-C81D-4AF3-ACFE-9B4AB5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0DBE-53A9-45E7-8EE1-DDA49CE152A6}" type="datetime1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7E5-C81D-4AF3-ACFE-9B4AB5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8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03A-8AFA-4219-AA35-A3D286C8B965}" type="datetime1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7E5-C81D-4AF3-ACFE-9B4AB5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6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3025-E5B1-474D-B088-E3EA9151D968}" type="datetime1">
              <a:rPr lang="ru-RU" smtClean="0"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7E5-C81D-4AF3-ACFE-9B4AB5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92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5DA4-8885-4D71-A300-894C473A41FC}" type="datetime1">
              <a:rPr lang="ru-RU" smtClean="0"/>
              <a:t>14.07.2021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7E5-C81D-4AF3-ACFE-9B4AB5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8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C03-F652-4119-86BC-253F05E30DDF}" type="datetime1">
              <a:rPr lang="ru-RU" smtClean="0"/>
              <a:t>14.07.2021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7E5-C81D-4AF3-ACFE-9B4AB5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4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4BF2-457B-4FDB-A27B-98F0F243DB88}" type="datetime1">
              <a:rPr lang="ru-RU" smtClean="0"/>
              <a:t>14.07.2021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7E5-C81D-4AF3-ACFE-9B4AB5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31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238F-5C20-4AEC-804E-CBF9525EBB0B}" type="datetime1">
              <a:rPr lang="ru-RU" smtClean="0"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7E5-C81D-4AF3-ACFE-9B4AB5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3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B389-3DC8-42DD-B7CA-28851EF176F0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2C29-AAB7-47EA-8860-C81E041E1F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788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6028-9309-49E7-A8A6-3A04650A9B27}" type="datetime1">
              <a:rPr lang="ru-RU" smtClean="0"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7E5-C81D-4AF3-ACFE-9B4AB5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38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66B3-2E03-4DD9-8E6C-2D3546E5A9C1}" type="datetime1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7E5-C81D-4AF3-ACFE-9B4AB5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2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8DEB-308A-4DD3-8DE7-F27884A959FE}" type="datetime1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57E5-C81D-4AF3-ACFE-9B4AB5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56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873125"/>
            <a:ext cx="11522075" cy="52339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013B2F0-4E57-6747-A402-F9D56BF62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3576"/>
            <a:ext cx="9004980" cy="36136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F13B23-76EF-4F4B-B856-11B2490532F3}"/>
              </a:ext>
            </a:extLst>
          </p:cNvPr>
          <p:cNvSpPr/>
          <p:nvPr/>
        </p:nvSpPr>
        <p:spPr>
          <a:xfrm>
            <a:off x="11617733" y="6365875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4571C0-16A5-4484-8E12-ED22CA3E6DA0}" type="slidenum">
              <a:rPr lang="ru-RU" sz="10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ru-RU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5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4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A67334-811A-C241-8052-BB199764240D}"/>
              </a:ext>
            </a:extLst>
          </p:cNvPr>
          <p:cNvSpPr/>
          <p:nvPr/>
        </p:nvSpPr>
        <p:spPr>
          <a:xfrm>
            <a:off x="11617733" y="6365875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4571C0-16A5-4484-8E12-ED22CA3E6DA0}" type="slidenum">
              <a:rPr lang="ru-RU" sz="10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ru-RU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29C35A6-9676-464A-A1C4-25469358B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83576"/>
            <a:ext cx="8978854" cy="36136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4EDD8496-BE01-EC46-9D21-02EA9DEBD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1100" y="893763"/>
            <a:ext cx="5930900" cy="52165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C849BEE-B8C5-6746-B682-7E7906B055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893763"/>
            <a:ext cx="5581650" cy="5216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71461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8">
          <p15:clr>
            <a:srgbClr val="FBAE40"/>
          </p15:clr>
        </p15:guide>
        <p15:guide id="2" orient="horz" pos="563">
          <p15:clr>
            <a:srgbClr val="FBAE40"/>
          </p15:clr>
        </p15:guide>
        <p15:guide id="3" pos="3727">
          <p15:clr>
            <a:srgbClr val="FBAE40"/>
          </p15:clr>
        </p15:guide>
        <p15:guide id="4" pos="3944">
          <p15:clr>
            <a:srgbClr val="FBAE40"/>
          </p15:clr>
        </p15:guide>
        <p15:guide id="5" orient="horz" pos="405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F5AB72-EA74-3B4D-A818-973DDB1C3850}"/>
              </a:ext>
            </a:extLst>
          </p:cNvPr>
          <p:cNvSpPr/>
          <p:nvPr/>
        </p:nvSpPr>
        <p:spPr>
          <a:xfrm>
            <a:off x="11617733" y="6365875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4571C0-16A5-4484-8E12-ED22CA3E6DA0}" type="slidenum">
              <a:rPr lang="ru-RU" sz="10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ru-RU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08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D7ACB2EC-7CDD-7F45-A7B4-39B2C6DA3D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8489" y="6321777"/>
            <a:ext cx="2498549" cy="24235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B0DA755-F8D2-4D47-981F-80EF782C9A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67" y="5412260"/>
            <a:ext cx="11619970" cy="668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0026B43-04FB-9D4A-91E6-97322703DF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81063"/>
            <a:ext cx="12192000" cy="42897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6DF3F1-DA97-DD43-BE69-48C525E7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148054"/>
            <a:ext cx="1670655" cy="39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92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11D6D-EFA8-4246-BF5E-BFB3B9883020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1357-3870-4B5C-BD68-665A978B73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11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AF01-CE31-469C-A4FB-81958041901B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786E-8EC3-4595-8830-1DB20ACEA2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15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80544-7470-4BCB-A3ED-02EFBF767C7F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B036-E1C9-4376-8859-77FF7B54F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96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8A7F-DE5E-439A-8EE1-176381FFC84E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D89A-46B5-4E9E-9504-8D1C92ACEB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67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9056-5E8D-4F0C-A623-943270F29C64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0E98-DECE-43FE-821D-E5E6C81E5D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9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617E-17BB-4BF6-9938-BA651DBFFEB2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60C5-8BF9-4851-8161-B6CEECABF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14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8EE3-3F1D-4418-AB6D-F3AE833A6E42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671D-18F2-42D1-B33C-621EA6FACA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23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E01C99-6588-4ED4-AA43-4109773A637C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BBA031-5C23-49C2-8E70-8C470C16A9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994E-FDD9-4792-B82D-EC17F92B055D}" type="datetime1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57E5-C81D-4AF3-ACFE-9B4AB5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F0F90A80-6D4E-CB44-8AE0-86503E70A2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179387"/>
            <a:ext cx="20399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9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342">
          <p15:clr>
            <a:srgbClr val="F26B43"/>
          </p15:clr>
        </p15:guide>
        <p15:guide id="4" orient="horz" pos="1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688975" y="2522838"/>
            <a:ext cx="7956550" cy="253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dirty="0" smtClean="0">
                <a:solidFill>
                  <a:srgbClr val="248341"/>
                </a:solidFill>
                <a:latin typeface="Proxima Nova Bl" panose="02000506030000020004" pitchFamily="2" charset="0"/>
              </a:rPr>
              <a:t>Краснодарский РФ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4800" dirty="0" smtClean="0">
                <a:solidFill>
                  <a:srgbClr val="248341"/>
                </a:solidFill>
                <a:latin typeface="Proxima Nova Bl" panose="02000506030000020004" pitchFamily="2" charset="0"/>
              </a:rPr>
              <a:t>АО </a:t>
            </a:r>
            <a:r>
              <a:rPr lang="ru-RU" altLang="ru-RU" sz="4800" dirty="0">
                <a:solidFill>
                  <a:srgbClr val="248341"/>
                </a:solidFill>
                <a:latin typeface="Proxima Nova Bl" panose="02000506030000020004" pitchFamily="2" charset="0"/>
              </a:rPr>
              <a:t>«РОССЕЛЬХОЗБАНК»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248341"/>
              </a:solidFill>
              <a:latin typeface="Proxima Nova Bl" panose="02000506030000020004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248341"/>
                </a:solidFill>
                <a:latin typeface="Proxima Nova Rg" panose="02000506030000020004" pitchFamily="2" charset="0"/>
              </a:rPr>
              <a:t>ПРОЕКТ </a:t>
            </a:r>
            <a:r>
              <a:rPr lang="ru-RU" altLang="ru-RU" sz="2800" dirty="0">
                <a:solidFill>
                  <a:srgbClr val="248341"/>
                </a:solidFill>
                <a:latin typeface="Proxima Nova Rg" panose="02000506030000020004" pitchFamily="2" charset="0"/>
              </a:rPr>
              <a:t>«ШКОЛА ФЕРМЕРА»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24834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3081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63352" y="553980"/>
            <a:ext cx="8280920" cy="64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rgbClr val="248341"/>
                </a:solidFill>
                <a:latin typeface="Proxima Nova Bl" panose="02000506030000020004" pitchFamily="2" charset="0"/>
              </a:rPr>
              <a:t>КЛЮЧЕВЫЕ ЗАДАЧИ БАНКА</a:t>
            </a:r>
            <a:endParaRPr lang="ru-RU" altLang="ru-RU" sz="3600" dirty="0">
              <a:solidFill>
                <a:srgbClr val="248341"/>
              </a:solidFill>
              <a:latin typeface="Proxima Nova Bl" panose="02000506030000020004" pitchFamily="2" charset="0"/>
            </a:endParaRPr>
          </a:p>
        </p:txBody>
      </p:sp>
      <p:sp>
        <p:nvSpPr>
          <p:cNvPr id="61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1250" y="6578600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65AC-7BC0-4728-A9A2-D4E214B83BBD}" type="slidenum">
              <a:rPr lang="en-US" altLang="ru-RU" sz="1300" b="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300" b="1">
              <a:latin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2B33D0-8D45-9F45-A1DB-01142CCA54CE}"/>
              </a:ext>
            </a:extLst>
          </p:cNvPr>
          <p:cNvSpPr/>
          <p:nvPr/>
        </p:nvSpPr>
        <p:spPr>
          <a:xfrm>
            <a:off x="983432" y="1702549"/>
            <a:ext cx="55780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9525" lvl="1" defTabSz="360009"/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в развитие фермерства в регионах – запуск новых МФХ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767408" y="2030050"/>
            <a:ext cx="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983432" y="2494637"/>
            <a:ext cx="7113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9"/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проектов АПК молодых предпринимателей</a:t>
            </a:r>
            <a:b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всех этапах </a:t>
            </a:r>
            <a:r>
              <a:rPr lang="ru-RU" dirty="0" smtClean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  <a:endParaRPr lang="ru-RU" dirty="0">
              <a:latin typeface="Proxima Nova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12064" y="32672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финансовой грамотности действующих </a:t>
            </a:r>
            <a:r>
              <a:rPr lang="ru-RU" dirty="0" smtClean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фермеров</a:t>
            </a:r>
            <a:endParaRPr lang="ru-RU" dirty="0">
              <a:latin typeface="Proxima Nova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12064" y="40050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и экспертная отраслевая поддержка фермеров 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767408" y="2788397"/>
            <a:ext cx="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778160" y="3539275"/>
            <a:ext cx="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H="1" flipV="1">
            <a:off x="785792" y="4275956"/>
            <a:ext cx="0" cy="750878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012064" y="47268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лояльности клиентов и продвижение бренда </a:t>
            </a:r>
            <a:r>
              <a:rPr lang="ru-RU" dirty="0" smtClean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Банка «</a:t>
            </a:r>
            <a:r>
              <a:rPr lang="ru-RU" dirty="0"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Свой Банк для фермеров» </a:t>
            </a:r>
          </a:p>
        </p:txBody>
      </p:sp>
    </p:spTree>
    <p:extLst>
      <p:ext uri="{BB962C8B-B14F-4D97-AF65-F5344CB8AC3E}">
        <p14:creationId xmlns:p14="http://schemas.microsoft.com/office/powerpoint/2010/main" val="14497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11476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Целевая аудитория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1250" y="6578600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65AC-7BC0-4728-A9A2-D4E214B83BBD}" type="slidenum">
              <a:rPr lang="en-US" altLang="ru-RU" sz="1300" b="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1300" b="1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969" y="1202400"/>
            <a:ext cx="8210471" cy="47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412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63352" y="553980"/>
            <a:ext cx="8467898" cy="64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248341"/>
                </a:solidFill>
                <a:latin typeface="Proxima Nova Bl" panose="02000506030000020004" pitchFamily="2" charset="0"/>
              </a:rPr>
              <a:t>ЭТАПЫ ОБУЧЕНИЯ СЛУШАТЕЛЯ</a:t>
            </a: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0" y="4563002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1250" y="6578600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65AC-7BC0-4728-A9A2-D4E214B83BBD}" type="slidenum">
              <a:rPr lang="en-US" altLang="ru-RU" sz="1300" b="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300" b="1"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араллелограмм 13"/>
          <p:cNvSpPr/>
          <p:nvPr/>
        </p:nvSpPr>
        <p:spPr>
          <a:xfrm>
            <a:off x="3116211" y="1471789"/>
            <a:ext cx="2896945" cy="872517"/>
          </a:xfrm>
          <a:prstGeom prst="parallelogram">
            <a:avLst/>
          </a:prstGeom>
          <a:solidFill>
            <a:srgbClr val="248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ШАГ 2</a:t>
            </a:r>
          </a:p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Обучение и аттестация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Параллелограмм 14"/>
          <p:cNvSpPr/>
          <p:nvPr/>
        </p:nvSpPr>
        <p:spPr>
          <a:xfrm>
            <a:off x="5807969" y="1471789"/>
            <a:ext cx="3024336" cy="872517"/>
          </a:xfrm>
          <a:prstGeom prst="parallelogram">
            <a:avLst/>
          </a:prstGeom>
          <a:solidFill>
            <a:srgbClr val="6AA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ШАГ 3</a:t>
            </a:r>
          </a:p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Поиск финансирования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335360" y="1471788"/>
            <a:ext cx="3016375" cy="872517"/>
          </a:xfrm>
          <a:prstGeom prst="parallelogram">
            <a:avLst/>
          </a:prstGeom>
          <a:solidFill>
            <a:srgbClr val="2D6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360009"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ШАГ 1</a:t>
            </a:r>
          </a:p>
          <a:p>
            <a:pPr algn="ctr" defTabSz="360009"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Поступление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8592652" y="1471788"/>
            <a:ext cx="3215087" cy="872517"/>
          </a:xfrm>
          <a:prstGeom prst="parallelogram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ШАГ 4</a:t>
            </a:r>
          </a:p>
          <a:p>
            <a:pPr algn="ctr" defTabSz="360009"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Proxima Nova Rg" panose="02000506030000020004" pitchFamily="2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Открытие собственной компании</a:t>
            </a:r>
            <a:endParaRPr lang="ru-RU" sz="1200" dirty="0">
              <a:solidFill>
                <a:schemeClr val="bg1"/>
              </a:solidFill>
              <a:latin typeface="Proxima Nova Rg" panose="02000506030000020004" pitchFamily="2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2709610"/>
            <a:ext cx="3253458" cy="195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dirty="0">
                <a:latin typeface="Proxima Nova Rg" panose="02000506030000020004" pitchFamily="2" charset="0"/>
              </a:rPr>
              <a:t>Подача </a:t>
            </a:r>
            <a:r>
              <a:rPr lang="ru-RU" sz="1400" dirty="0" smtClean="0">
                <a:latin typeface="Proxima Nova Rg" panose="02000506030000020004" pitchFamily="2" charset="0"/>
              </a:rPr>
              <a:t>заявки</a:t>
            </a:r>
            <a:endParaRPr lang="ru-RU" sz="1400" dirty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endParaRPr lang="ru-RU" sz="1400" dirty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Оценка экспертным </a:t>
            </a:r>
            <a:r>
              <a:rPr lang="ru-RU" sz="1400" dirty="0">
                <a:latin typeface="Proxima Nova Rg" panose="02000506030000020004" pitchFamily="2" charset="0"/>
              </a:rPr>
              <a:t>жюри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Формирование групп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зачисление </a:t>
            </a:r>
            <a:r>
              <a:rPr lang="ru-RU" sz="1400" dirty="0">
                <a:latin typeface="Proxima Nova Rg" panose="02000506030000020004" pitchFamily="2" charset="0"/>
              </a:rPr>
              <a:t>в </a:t>
            </a:r>
            <a:r>
              <a:rPr lang="ru-RU" sz="1400" dirty="0" smtClean="0">
                <a:latin typeface="Proxima Nova Rg" panose="02000506030000020004" pitchFamily="2" charset="0"/>
              </a:rPr>
              <a:t>ВУЗ</a:t>
            </a:r>
            <a:endParaRPr lang="ru-RU" sz="1400" dirty="0">
              <a:latin typeface="Proxima Nova Rg" panose="02000506030000020004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6810" y="2731528"/>
            <a:ext cx="5930694" cy="276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dirty="0">
                <a:latin typeface="Proxima Nova Rg" panose="02000506030000020004" pitchFamily="2" charset="0"/>
              </a:rPr>
              <a:t>Прохождение </a:t>
            </a:r>
            <a:r>
              <a:rPr lang="ru-RU" sz="1400" dirty="0" smtClean="0">
                <a:latin typeface="Proxima Nova Rg" panose="02000506030000020004" pitchFamily="2" charset="0"/>
              </a:rPr>
              <a:t>теории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endParaRPr lang="ru-RU" sz="1400" dirty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Практика </a:t>
            </a:r>
            <a:r>
              <a:rPr lang="ru-RU" sz="1400" dirty="0">
                <a:latin typeface="Proxima Nova Rg" panose="02000506030000020004" pitchFamily="2" charset="0"/>
              </a:rPr>
              <a:t>на МФХ по </a:t>
            </a: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выбранной специализации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Сдача </a:t>
            </a:r>
            <a:r>
              <a:rPr lang="ru-RU" sz="1400" dirty="0">
                <a:latin typeface="Proxima Nova Rg" panose="02000506030000020004" pitchFamily="2" charset="0"/>
              </a:rPr>
              <a:t>выпускного </a:t>
            </a:r>
            <a:r>
              <a:rPr lang="ru-RU" sz="1400" dirty="0" smtClean="0">
                <a:latin typeface="Proxima Nova Rg" panose="02000506030000020004" pitchFamily="2" charset="0"/>
              </a:rPr>
              <a:t>экзамена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endParaRPr lang="ru-RU" sz="1400" dirty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Получение </a:t>
            </a:r>
            <a:r>
              <a:rPr lang="ru-RU" sz="1400" dirty="0">
                <a:latin typeface="Proxima Nova Rg" panose="02000506030000020004" pitchFamily="2" charset="0"/>
              </a:rPr>
              <a:t>диплома </a:t>
            </a: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государственного </a:t>
            </a:r>
            <a:r>
              <a:rPr lang="ru-RU" sz="1400" dirty="0">
                <a:latin typeface="Proxima Nova Rg" panose="02000506030000020004" pitchFamily="2" charset="0"/>
              </a:rPr>
              <a:t>образца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07969" y="2755374"/>
            <a:ext cx="316835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dirty="0">
                <a:latin typeface="Proxima Nova Rg" panose="02000506030000020004" pitchFamily="2" charset="0"/>
              </a:rPr>
              <a:t>Подготовка бизнес-плана </a:t>
            </a: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совместно </a:t>
            </a:r>
            <a:r>
              <a:rPr lang="ru-RU" sz="1400" dirty="0">
                <a:latin typeface="Proxima Nova Rg" panose="02000506030000020004" pitchFamily="2" charset="0"/>
              </a:rPr>
              <a:t>с региональными центрами компетенций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Заполнение </a:t>
            </a:r>
            <a:r>
              <a:rPr lang="ru-RU" sz="1400" dirty="0">
                <a:latin typeface="Proxima Nova Rg" panose="02000506030000020004" pitchFamily="2" charset="0"/>
              </a:rPr>
              <a:t>заявки на грант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endParaRPr lang="ru-RU" sz="1400" dirty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Получение </a:t>
            </a:r>
            <a:r>
              <a:rPr lang="ru-RU" sz="1400" dirty="0">
                <a:latin typeface="Proxima Nova Rg" panose="02000506030000020004" pitchFamily="2" charset="0"/>
              </a:rPr>
              <a:t>поддержки, </a:t>
            </a: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dirty="0" smtClean="0">
                <a:latin typeface="Proxima Nova Rg" panose="02000506030000020004" pitchFamily="2" charset="0"/>
              </a:rPr>
              <a:t>гранта </a:t>
            </a:r>
            <a:r>
              <a:rPr lang="ru-RU" sz="1400" dirty="0">
                <a:latin typeface="Proxima Nova Rg" panose="02000506030000020004" pitchFamily="2" charset="0"/>
              </a:rPr>
              <a:t>и/или кредита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127504" y="2717316"/>
            <a:ext cx="2919887" cy="116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dirty="0">
                <a:latin typeface="Proxima Nova Rg" panose="02000506030000020004" pitchFamily="2" charset="0"/>
              </a:rPr>
              <a:t>Регистрация на платформе Свое Фермерство в качестве КФХ</a:t>
            </a:r>
          </a:p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latin typeface="Proxima Nova Rg" panose="02000506030000020004" pitchFamily="2" charset="0"/>
              </a:rPr>
              <a:t>Использование сервисов Экосистемы для эффективного ведения </a:t>
            </a:r>
            <a:r>
              <a:rPr lang="ru-RU" sz="1400" dirty="0" smtClean="0">
                <a:latin typeface="Proxima Nova Rg" panose="02000506030000020004" pitchFamily="2" charset="0"/>
              </a:rPr>
              <a:t>бизнеса</a:t>
            </a:r>
            <a:endParaRPr lang="ru-RU" sz="14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" y="4598411"/>
            <a:ext cx="12193057" cy="22861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3" t="32298" r="5708" b="54504"/>
          <a:stretch/>
        </p:blipFill>
        <p:spPr>
          <a:xfrm>
            <a:off x="7730227" y="3669290"/>
            <a:ext cx="4138981" cy="25445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50898" r="75492" b="29211"/>
          <a:stretch/>
        </p:blipFill>
        <p:spPr>
          <a:xfrm>
            <a:off x="4966814" y="3711396"/>
            <a:ext cx="2247900" cy="25023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 t="27071" r="54899" b="50883"/>
          <a:stretch/>
        </p:blipFill>
        <p:spPr>
          <a:xfrm flipH="1">
            <a:off x="234117" y="3575847"/>
            <a:ext cx="2947919" cy="2773496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8002" y="1557702"/>
            <a:ext cx="3484794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ОСВОЕНИЕ И ОРГАНИЗАЦИЯ ТЕХНОЛОГИИ ПРОИЗВОДСТВА ПРОДУКЦИИ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001" y="3266725"/>
            <a:ext cx="2494382" cy="400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panose="020B0604020202020204" pitchFamily="34" charset="0"/>
              </a:rPr>
              <a:t>Животноводства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9104" r="77998" b="77010"/>
          <a:stretch/>
        </p:blipFill>
        <p:spPr>
          <a:xfrm>
            <a:off x="3111269" y="4373437"/>
            <a:ext cx="1774210" cy="17469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52383" y="3632407"/>
            <a:ext cx="2494382" cy="400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panose="020B0604020202020204" pitchFamily="34" charset="0"/>
              </a:rPr>
              <a:t>Растениеводства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76342" y="1854010"/>
            <a:ext cx="3828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ИЗУЧЕНИЕ ПРИНЦИПОВ И МЕТОДОВ ОРГАНИЗАЦИИ ПРОИЗВОДСТВЕННЫХ ПРОЦЕССОВ</a:t>
            </a:r>
            <a:endParaRPr kumimoji="0" lang="ru-RU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8608" y="3399349"/>
            <a:ext cx="3321934" cy="400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panose="020B0604020202020204" pitchFamily="34" charset="0"/>
              </a:rPr>
              <a:t>Сельского хозяйства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77842" y="1887118"/>
            <a:ext cx="36933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ИЗУЧЕНИЕ ПРИНЦИПОВ И МЕТОДОВ ОРГАНИЗАЦИИ ПРОИЗВОДСТВЕННЫХ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ПРОЦЕССОВ</a:t>
            </a:r>
            <a:endParaRPr kumimoji="0" lang="ru-RU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97249" y="3255475"/>
            <a:ext cx="2422792" cy="400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panose="020B0604020202020204" pitchFamily="34" charset="0"/>
              </a:rPr>
              <a:t>Предприятия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95" y="-39708"/>
            <a:ext cx="12193057" cy="1664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24" y="-28785"/>
            <a:ext cx="12193057" cy="1664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74159" y="3244334"/>
            <a:ext cx="244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D6A41"/>
                </a:solidFill>
                <a:latin typeface="Proxima Nova"/>
              </a:rPr>
              <a:t>ЗАДАЧИ ОБУЧЕНИЯ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96" y="439890"/>
            <a:ext cx="5011346" cy="9632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342" y="259615"/>
            <a:ext cx="3164098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412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63352" y="553980"/>
            <a:ext cx="8467898" cy="64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rgbClr val="248341"/>
                </a:solidFill>
                <a:latin typeface="Proxima Nova Bl" panose="02000506030000020004" pitchFamily="2" charset="0"/>
              </a:rPr>
              <a:t>Организация процесса обучения</a:t>
            </a:r>
            <a:endParaRPr lang="ru-RU" altLang="ru-RU" sz="3600" dirty="0">
              <a:solidFill>
                <a:srgbClr val="24834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0" y="4563002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1250" y="6578600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65AC-7BC0-4728-A9A2-D4E214B83BBD}" type="slidenum">
              <a:rPr lang="en-US" altLang="ru-RU" sz="1300" b="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300" b="1"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96810" y="2731528"/>
            <a:ext cx="5930694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endParaRPr lang="ru-RU" sz="14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endParaRPr lang="ru-RU" sz="1400" dirty="0">
              <a:latin typeface="Proxima Nova Rg" panose="0200050603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1196752"/>
            <a:ext cx="1056327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lvl="0" defTabSz="914377" eaLnBrk="1" fontAlgn="auto" hangingPunct="1">
              <a:spcBef>
                <a:spcPts val="0"/>
              </a:spcBef>
              <a:spcAft>
                <a:spcPts val="1200"/>
              </a:spcAft>
            </a:pPr>
            <a:r>
              <a:rPr lang="ru-RU" sz="1200" b="1" dirty="0">
                <a:solidFill>
                  <a:srgbClr val="258442"/>
                </a:solidFill>
                <a:latin typeface="Proxima Nova"/>
                <a:cs typeface="+mn-cs"/>
              </a:rPr>
              <a:t>ТЕОРЕТИЧЕСКАЯ ЧАСТЬ</a:t>
            </a:r>
          </a:p>
          <a:p>
            <a:pPr marL="828000" lvl="1" indent="-216000" defTabSz="91437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258442"/>
              </a:buClr>
              <a:buFont typeface="Wingdings" pitchFamily="2" charset="2"/>
              <a:buChar char="§"/>
            </a:pPr>
            <a:r>
              <a:rPr lang="ru-RU" sz="1200" b="1" dirty="0">
                <a:solidFill>
                  <a:srgbClr val="3A3838"/>
                </a:solidFill>
                <a:latin typeface="Proxima Nova"/>
                <a:cs typeface="+mn-cs"/>
              </a:rPr>
              <a:t>Проведение занятий с преподавателем ВУЗа в режиме реального времени </a:t>
            </a:r>
            <a:r>
              <a:rPr lang="en-US" sz="1200" b="1" dirty="0">
                <a:solidFill>
                  <a:srgbClr val="3A3838"/>
                </a:solidFill>
                <a:latin typeface="Proxima Nova"/>
                <a:cs typeface="+mn-cs"/>
              </a:rPr>
              <a:t>online</a:t>
            </a:r>
            <a:endParaRPr lang="ru-RU" sz="1200" b="1" dirty="0">
              <a:solidFill>
                <a:srgbClr val="3A3838"/>
              </a:solidFill>
              <a:latin typeface="Proxima Nova"/>
              <a:cs typeface="+mn-cs"/>
            </a:endParaRPr>
          </a:p>
          <a:p>
            <a:pPr marL="828000" lvl="1" indent="-216000" defTabSz="91437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258442"/>
              </a:buClr>
              <a:buFont typeface="Wingdings" pitchFamily="2" charset="2"/>
              <a:buChar char="§"/>
            </a:pPr>
            <a:r>
              <a:rPr lang="ru-RU" sz="1200" b="1" dirty="0">
                <a:solidFill>
                  <a:srgbClr val="3A3838"/>
                </a:solidFill>
                <a:latin typeface="Proxima Nova"/>
                <a:cs typeface="+mn-cs"/>
              </a:rPr>
              <a:t>Обучение идет по учебному плану, созданному региональным ВУЗом, с учетом региональных особенностей и потребностей специализации</a:t>
            </a:r>
          </a:p>
          <a:p>
            <a:pPr marL="828000" lvl="1" indent="-216000" defTabSz="91437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258442"/>
              </a:buClr>
              <a:buFont typeface="Wingdings" pitchFamily="2" charset="2"/>
              <a:buChar char="§"/>
            </a:pPr>
            <a:r>
              <a:rPr lang="ru-RU" sz="1200" b="1" dirty="0">
                <a:solidFill>
                  <a:srgbClr val="3A3838"/>
                </a:solidFill>
                <a:latin typeface="Proxima Nova"/>
                <a:cs typeface="+mn-cs"/>
              </a:rPr>
              <a:t>Удаленное подключение через личный кабинет Свое Фермерство</a:t>
            </a:r>
          </a:p>
          <a:p>
            <a:pPr marL="828000" lvl="1" indent="-216000" defTabSz="91437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258442"/>
              </a:buClr>
              <a:buFont typeface="Wingdings" pitchFamily="2" charset="2"/>
              <a:buChar char="§"/>
            </a:pPr>
            <a:r>
              <a:rPr lang="ru-RU" sz="1200" b="1" dirty="0">
                <a:solidFill>
                  <a:srgbClr val="3A3838"/>
                </a:solidFill>
                <a:latin typeface="Proxima Nova"/>
                <a:cs typeface="+mn-cs"/>
              </a:rPr>
              <a:t>Коммуникации с преподавателем </a:t>
            </a:r>
            <a:r>
              <a:rPr lang="en-US" sz="1200" b="1" dirty="0">
                <a:solidFill>
                  <a:srgbClr val="3A3838"/>
                </a:solidFill>
                <a:latin typeface="Proxima Nova"/>
                <a:cs typeface="+mn-cs"/>
              </a:rPr>
              <a:t>Online</a:t>
            </a:r>
            <a:r>
              <a:rPr lang="ru-RU" sz="1200" b="1" dirty="0">
                <a:solidFill>
                  <a:srgbClr val="3A3838"/>
                </a:solidFill>
                <a:latin typeface="Proxima Nova"/>
                <a:cs typeface="+mn-cs"/>
              </a:rPr>
              <a:t>. Каждый слушатель имеет возможность задавать вопросы преподавателю письменно через </a:t>
            </a:r>
            <a:r>
              <a:rPr lang="en-US" sz="1200" b="1" dirty="0">
                <a:solidFill>
                  <a:srgbClr val="3A3838"/>
                </a:solidFill>
                <a:latin typeface="Proxima Nova"/>
                <a:cs typeface="+mn-cs"/>
              </a:rPr>
              <a:t>online </a:t>
            </a:r>
            <a:r>
              <a:rPr lang="ru-RU" sz="1200" b="1" dirty="0">
                <a:solidFill>
                  <a:srgbClr val="3A3838"/>
                </a:solidFill>
                <a:latin typeface="Proxima Nova"/>
                <a:cs typeface="+mn-cs"/>
              </a:rPr>
              <a:t>чат. Преподаватель отвечает на вопросы устно в ходе занятий</a:t>
            </a:r>
          </a:p>
          <a:p>
            <a:pPr marL="828000" lvl="1" indent="-216000" defTabSz="91437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258442"/>
              </a:buClr>
              <a:buFont typeface="Wingdings" pitchFamily="2" charset="2"/>
              <a:buChar char="§"/>
            </a:pPr>
            <a:r>
              <a:rPr lang="ru-RU" sz="1200" b="1" dirty="0">
                <a:solidFill>
                  <a:srgbClr val="3A3838"/>
                </a:solidFill>
                <a:latin typeface="Proxima Nova"/>
                <a:cs typeface="+mn-cs"/>
              </a:rPr>
              <a:t>Аттестация слушателей по результатам прохождения разделов учебно-тематического </a:t>
            </a:r>
            <a:r>
              <a:rPr lang="ru-RU" sz="1200" b="1" dirty="0" smtClean="0">
                <a:solidFill>
                  <a:srgbClr val="3A3838"/>
                </a:solidFill>
                <a:latin typeface="Proxima Nova"/>
                <a:cs typeface="+mn-cs"/>
              </a:rPr>
              <a:t>плана</a:t>
            </a:r>
            <a:endParaRPr lang="ru-RU" sz="1200" b="1" dirty="0">
              <a:solidFill>
                <a:srgbClr val="3A3838"/>
              </a:solidFill>
              <a:latin typeface="Proxima Nova"/>
              <a:cs typeface="+mn-cs"/>
            </a:endParaRPr>
          </a:p>
          <a:p>
            <a:pPr marL="612000" lvl="0" defTabSz="914377" eaLnBrk="1" fontAlgn="auto" hangingPunct="1">
              <a:spcBef>
                <a:spcPts val="0"/>
              </a:spcBef>
              <a:spcAft>
                <a:spcPts val="1200"/>
              </a:spcAft>
            </a:pPr>
            <a:r>
              <a:rPr lang="ru-RU" sz="1200" b="1" dirty="0">
                <a:solidFill>
                  <a:srgbClr val="258442"/>
                </a:solidFill>
                <a:latin typeface="Proxima Nova"/>
                <a:cs typeface="+mn-cs"/>
              </a:rPr>
              <a:t>ПРАКТИЧЕСКИЕ ЗАНЯТИЯ</a:t>
            </a:r>
          </a:p>
          <a:p>
            <a:pPr marL="828000" lvl="1" indent="-216000" defTabSz="91437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258442"/>
              </a:buClr>
              <a:buFont typeface="Wingdings" pitchFamily="2" charset="2"/>
              <a:buChar char="§"/>
            </a:pPr>
            <a:r>
              <a:rPr lang="ru-RU" sz="1200" b="1" dirty="0">
                <a:solidFill>
                  <a:srgbClr val="3A3838"/>
                </a:solidFill>
                <a:latin typeface="Proxima Nova"/>
                <a:cs typeface="+mn-cs"/>
              </a:rPr>
              <a:t>Для практических занятий слушатели делятся на группы по специализации</a:t>
            </a:r>
          </a:p>
          <a:p>
            <a:pPr marL="828000" lvl="1" indent="-216000" defTabSz="91437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258442"/>
              </a:buClr>
              <a:buFont typeface="Wingdings" pitchFamily="2" charset="2"/>
              <a:buChar char="§"/>
            </a:pPr>
            <a:r>
              <a:rPr lang="ru-RU" sz="1200" b="1" dirty="0">
                <a:solidFill>
                  <a:srgbClr val="3A3838"/>
                </a:solidFill>
                <a:latin typeface="Proxima Nova"/>
                <a:cs typeface="+mn-cs"/>
              </a:rPr>
              <a:t>Партнеры-МФХ проводят очные занятия на базе своего хозяйства, рассказывая свой личный опыт и отвечая на вопросы слушателей в режиме реального времени</a:t>
            </a:r>
          </a:p>
          <a:p>
            <a:pPr marL="828000" lvl="1" indent="-216000" defTabSz="91437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258442"/>
              </a:buClr>
              <a:buFont typeface="Wingdings" pitchFamily="2" charset="2"/>
              <a:buChar char="§"/>
            </a:pPr>
            <a:r>
              <a:rPr lang="ru-RU" sz="1200" b="1" dirty="0">
                <a:solidFill>
                  <a:srgbClr val="3A3838"/>
                </a:solidFill>
                <a:latin typeface="Proxima Nova"/>
                <a:cs typeface="+mn-cs"/>
              </a:rPr>
              <a:t>По итогам завершения практических и выездных занятий проводится аттестация по навыкам и компетенциям (Банк, МСХ, Эксперт по специализации со стороны МФХ</a:t>
            </a:r>
            <a:r>
              <a:rPr lang="ru-RU" sz="1200" b="1" dirty="0" smtClean="0">
                <a:solidFill>
                  <a:srgbClr val="3A3838"/>
                </a:solidFill>
                <a:latin typeface="Proxima Nova"/>
                <a:cs typeface="+mn-cs"/>
              </a:rPr>
              <a:t>)</a:t>
            </a:r>
            <a:endParaRPr lang="ru-RU" sz="1200" b="1" dirty="0">
              <a:solidFill>
                <a:srgbClr val="3A3838"/>
              </a:solidFill>
              <a:latin typeface="Proxima Nova"/>
              <a:cs typeface="+mn-cs"/>
            </a:endParaRPr>
          </a:p>
          <a:p>
            <a:pPr marL="612000" lvl="0" defTabSz="914377" eaLnBrk="1" fontAlgn="auto" hangingPunct="1">
              <a:spcBef>
                <a:spcPts val="0"/>
              </a:spcBef>
              <a:spcAft>
                <a:spcPts val="1200"/>
              </a:spcAft>
            </a:pPr>
            <a:r>
              <a:rPr lang="ru-RU" sz="1200" b="1" dirty="0">
                <a:solidFill>
                  <a:srgbClr val="258442"/>
                </a:solidFill>
                <a:latin typeface="Proxima Nova"/>
                <a:cs typeface="+mn-cs"/>
              </a:rPr>
              <a:t>ИТОГОВАЯ </a:t>
            </a:r>
            <a:r>
              <a:rPr lang="ru-RU" sz="1200" b="1" dirty="0" smtClean="0">
                <a:solidFill>
                  <a:srgbClr val="258442"/>
                </a:solidFill>
                <a:latin typeface="Proxima Nova"/>
                <a:cs typeface="+mn-cs"/>
              </a:rPr>
              <a:t>АТТЕСТАЦИЯ</a:t>
            </a:r>
            <a:endParaRPr lang="ru-RU" sz="1200" b="1" dirty="0" smtClean="0">
              <a:solidFill>
                <a:schemeClr val="bg1"/>
              </a:solidFill>
              <a:latin typeface="Proxima Nova"/>
              <a:cs typeface="+mn-cs"/>
            </a:endParaRPr>
          </a:p>
          <a:p>
            <a:pPr marL="828000" lvl="1" indent="-216000" defTabSz="91437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258442"/>
              </a:buClr>
              <a:buFont typeface="Wingdings" pitchFamily="2" charset="2"/>
              <a:buChar char="§"/>
            </a:pPr>
            <a:r>
              <a:rPr lang="ru-RU" sz="1200" b="1" dirty="0" smtClean="0">
                <a:latin typeface="Proxima Nova"/>
                <a:cs typeface="+mn-cs"/>
              </a:rPr>
              <a:t>Защита </a:t>
            </a:r>
            <a:r>
              <a:rPr lang="ru-RU" sz="1200" b="1" dirty="0">
                <a:latin typeface="Proxima Nova"/>
                <a:cs typeface="+mn-cs"/>
              </a:rPr>
              <a:t>выпускной квалификационной работы – утверждение бизнес плана </a:t>
            </a:r>
          </a:p>
        </p:txBody>
      </p:sp>
    </p:spTree>
    <p:extLst>
      <p:ext uri="{BB962C8B-B14F-4D97-AF65-F5344CB8AC3E}">
        <p14:creationId xmlns:p14="http://schemas.microsoft.com/office/powerpoint/2010/main" val="30982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412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0" y="4563002"/>
            <a:ext cx="12192000" cy="22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75581"/>
            <a:ext cx="3161954" cy="5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31250" y="6578600"/>
            <a:ext cx="2311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96" tIns="43947" rIns="87896" bIns="43947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805" indent="-274645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77" indent="-219081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327" indent="-219081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8074" indent="-219081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5286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249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9708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6920" indent="-21908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65AC-7BC0-4728-A9A2-D4E214B83BBD}" type="slidenum">
              <a:rPr lang="en-US" altLang="ru-RU" sz="1300" b="1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ru-RU" sz="1300" b="1">
              <a:latin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08545" y="1700808"/>
            <a:ext cx="4320000" cy="373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МЕРЫ ГОСУДАРСТВЕННОЙ ПОДДЕРЖКИ 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федерального и регионального </a:t>
            </a:r>
            <a:r>
              <a:rPr lang="ru-RU" sz="1400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уровня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Доступные </a:t>
            </a: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ФИНАНСОВЫЕ СЕРВИСЫ 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в сфере АПК (кредитные решения, помощь в выборе комплексного решения</a:t>
            </a:r>
            <a:r>
              <a:rPr lang="ru-RU" sz="1400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)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НЕФИНАНСОВЫЕ СЕРВИСЫ 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в сфере АПК (бухгалтерский учет, юридическая поддержка, подбор квалифицированного персонала и т.д</a:t>
            </a:r>
            <a:r>
              <a:rPr lang="ru-RU" sz="1400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.)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ПРАВОВЫЕ ОСНОВЫ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 и </a:t>
            </a: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БУХГАЛЕРСКИЙ УЧЕТ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 крестьянско-фермерских хозяйств,  сельскохозяйственных потребительских кооперативов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672544" y="1700808"/>
            <a:ext cx="4320000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МАРКЕТИНГ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 – требования к качеству и упаковке, техники формирования бренда, каналы продвижения </a:t>
            </a:r>
            <a:r>
              <a:rPr lang="ru-RU" sz="1400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продукции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СЕЛЬХОЗКООПЕРАЦИЯ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/>
            </a:r>
            <a:b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</a:b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- создание, развитие кооперативов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ТОВАРОПРОВОДЯЩИЕ </a:t>
            </a: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СХЕМЫ 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– организация каналов реализации продукции (офлайн и онлайн</a:t>
            </a:r>
            <a:r>
              <a:rPr lang="ru-RU" sz="1400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)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Формирование </a:t>
            </a:r>
            <a:r>
              <a:rPr lang="ru-RU" sz="1400" b="1" dirty="0" err="1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БИЗНЕС-ПЛАН</a:t>
            </a:r>
            <a:r>
              <a:rPr lang="ru-RU" sz="1400" dirty="0" err="1">
                <a:latin typeface="Proxima Nova Rg" panose="02000506030000020004" pitchFamily="2" charset="0"/>
                <a:ea typeface="Microsoft JhengHei Light" panose="020B0304030504040204" pitchFamily="34" charset="-120"/>
              </a:rPr>
              <a:t>а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/>
            </a:r>
            <a:b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</a:b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«С чего всё начинается</a:t>
            </a:r>
            <a:r>
              <a:rPr lang="ru-RU" sz="1400" b="1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?»</a:t>
            </a:r>
          </a:p>
          <a:p>
            <a:pPr marL="285757" indent="-285757" defTabSz="360009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Современные </a:t>
            </a:r>
            <a:r>
              <a:rPr lang="ru-RU" sz="1400" b="1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ЦИФРОВЫЕ РЕШЕНИЯ ДЛЯ ПРОДВИЖЕНИЯ </a:t>
            </a:r>
            <a:r>
              <a:rPr lang="ru-RU" sz="1400" dirty="0">
                <a:latin typeface="Proxima Nova Rg" panose="02000506030000020004" pitchFamily="2" charset="0"/>
                <a:ea typeface="Microsoft JhengHei Light" panose="020B0304030504040204" pitchFamily="34" charset="-120"/>
              </a:rPr>
              <a:t>с/х продукции </a:t>
            </a:r>
            <a:endParaRPr lang="ru-RU" sz="1400" b="1" dirty="0">
              <a:latin typeface="Proxima Nova Rg" panose="02000506030000020004" pitchFamily="2" charset="0"/>
              <a:ea typeface="Microsoft JhengHei Light" panose="020B0304030504040204" pitchFamily="34" charset="-12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63352" y="390219"/>
            <a:ext cx="6278563" cy="95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248341"/>
                </a:solidFill>
                <a:latin typeface="Proxima Nova Bl" panose="02000506030000020004" pitchFamily="2" charset="0"/>
              </a:rPr>
              <a:t>ОСНОВНЫЕ ТЕМЫ</a:t>
            </a:r>
            <a:br>
              <a:rPr lang="ru-RU" altLang="ru-RU" sz="2800" dirty="0">
                <a:solidFill>
                  <a:srgbClr val="248341"/>
                </a:solidFill>
                <a:latin typeface="Proxima Nova Bl" panose="02000506030000020004" pitchFamily="2" charset="0"/>
              </a:rPr>
            </a:br>
            <a:r>
              <a:rPr lang="ru-RU" altLang="ru-RU" sz="2800" dirty="0">
                <a:solidFill>
                  <a:srgbClr val="248341"/>
                </a:solidFill>
                <a:latin typeface="Proxima Nova Bl" panose="02000506030000020004" pitchFamily="2" charset="0"/>
              </a:rPr>
              <a:t>ПРОГРАММЫ ОБУЧЕНИЯ 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A93FC45-CFE8-B141-BD32-84ED047C3EF4}"/>
              </a:ext>
            </a:extLst>
          </p:cNvPr>
          <p:cNvCxnSpPr>
            <a:cxnSpLocks/>
          </p:cNvCxnSpPr>
          <p:nvPr/>
        </p:nvCxnSpPr>
        <p:spPr>
          <a:xfrm flipV="1">
            <a:off x="6053237" y="1442584"/>
            <a:ext cx="0" cy="3786616"/>
          </a:xfrm>
          <a:prstGeom prst="line">
            <a:avLst/>
          </a:prstGeom>
          <a:ln w="12700">
            <a:solidFill>
              <a:srgbClr val="186D15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FC000"/>
      </a:accent2>
      <a:accent3>
        <a:srgbClr val="A5A5A5"/>
      </a:accent3>
      <a:accent4>
        <a:srgbClr val="FFD965"/>
      </a:accent4>
      <a:accent5>
        <a:srgbClr val="4472C4"/>
      </a:accent5>
      <a:accent6>
        <a:srgbClr val="33660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ермерство-1">
  <a:themeElements>
    <a:clrScheme name="РСХБ">
      <a:dk1>
        <a:srgbClr val="3A3838"/>
      </a:dk1>
      <a:lt1>
        <a:srgbClr val="FFFFFF"/>
      </a:lt1>
      <a:dk2>
        <a:srgbClr val="1A512F"/>
      </a:dk2>
      <a:lt2>
        <a:srgbClr val="F0F0F0"/>
      </a:lt2>
      <a:accent1>
        <a:srgbClr val="258442"/>
      </a:accent1>
      <a:accent2>
        <a:srgbClr val="6BA844"/>
      </a:accent2>
      <a:accent3>
        <a:srgbClr val="A6C83F"/>
      </a:accent3>
      <a:accent4>
        <a:srgbClr val="FFC000"/>
      </a:accent4>
      <a:accent5>
        <a:srgbClr val="D25008"/>
      </a:accent5>
      <a:accent6>
        <a:srgbClr val="064598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Фермерство-1" id="{6E0E58A9-81D1-8043-9D73-BFC6350346F3}" vid="{F49FAC64-C2E4-8246-8E84-D15B119F75C5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417</Words>
  <Application>Microsoft Office PowerPoint</Application>
  <PresentationFormat>Широкоэкранный</PresentationFormat>
  <Paragraphs>87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Microsoft JhengHei Light</vt:lpstr>
      <vt:lpstr>Microsoft JhengHei UI</vt:lpstr>
      <vt:lpstr>Arial</vt:lpstr>
      <vt:lpstr>Calibri</vt:lpstr>
      <vt:lpstr>Calibri Light</vt:lpstr>
      <vt:lpstr>Proxima Nova</vt:lpstr>
      <vt:lpstr>Proxima Nova Bl</vt:lpstr>
      <vt:lpstr>Proxima Nova Rg</vt:lpstr>
      <vt:lpstr>Times New Roman</vt:lpstr>
      <vt:lpstr>Wingdings</vt:lpstr>
      <vt:lpstr>Тема Office</vt:lpstr>
      <vt:lpstr>1_Тема Office</vt:lpstr>
      <vt:lpstr>Фермерство-1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Иванов-Даль Андрей Михайлович</dc:creator>
  <cp:lastModifiedBy>Буханцев Павел Викторович</cp:lastModifiedBy>
  <cp:revision>152</cp:revision>
  <cp:lastPrinted>2020-11-20T06:05:29Z</cp:lastPrinted>
  <dcterms:created xsi:type="dcterms:W3CDTF">2019-11-26T12:29:04Z</dcterms:created>
  <dcterms:modified xsi:type="dcterms:W3CDTF">2021-07-14T06:49:04Z</dcterms:modified>
</cp:coreProperties>
</file>