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1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ереда Валерий Валерьевич" initials="СВВ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3D2F"/>
    <a:srgbClr val="C39B6C"/>
    <a:srgbClr val="CA4C3B"/>
    <a:srgbClr val="9C0F0F"/>
    <a:srgbClr val="C29A6A"/>
    <a:srgbClr val="EFB2FF"/>
    <a:srgbClr val="1499DE"/>
    <a:srgbClr val="E9FF90"/>
    <a:srgbClr val="FF871C"/>
    <a:srgbClr val="77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5160" autoAdjust="0"/>
    <p:restoredTop sz="80092" autoAdjust="0"/>
  </p:normalViewPr>
  <p:slideViewPr>
    <p:cSldViewPr>
      <p:cViewPr>
        <p:scale>
          <a:sx n="99" d="100"/>
          <a:sy n="99" d="100"/>
        </p:scale>
        <p:origin x="-20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1"/>
          </a:xfrm>
          <a:prstGeom prst="rect">
            <a:avLst/>
          </a:prstGeom>
        </p:spPr>
        <p:txBody>
          <a:bodyPr vert="horz" lIns="92002" tIns="46001" rIns="92002" bIns="4600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2"/>
            <a:ext cx="2945659" cy="496331"/>
          </a:xfrm>
          <a:prstGeom prst="rect">
            <a:avLst/>
          </a:prstGeom>
        </p:spPr>
        <p:txBody>
          <a:bodyPr vert="horz" lIns="92002" tIns="46001" rIns="92002" bIns="46001" rtlCol="0"/>
          <a:lstStyle>
            <a:lvl1pPr algn="r">
              <a:defRPr sz="1200"/>
            </a:lvl1pPr>
          </a:lstStyle>
          <a:p>
            <a:fld id="{F18F974F-4C9E-434D-B3A0-0E430D042D33}" type="datetimeFigureOut">
              <a:rPr lang="ru-RU" smtClean="0"/>
              <a:t>24.03.2020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6331"/>
          </a:xfrm>
          <a:prstGeom prst="rect">
            <a:avLst/>
          </a:prstGeom>
        </p:spPr>
        <p:txBody>
          <a:bodyPr vert="horz" lIns="92002" tIns="46001" rIns="92002" bIns="4600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9" cy="496331"/>
          </a:xfrm>
          <a:prstGeom prst="rect">
            <a:avLst/>
          </a:prstGeom>
        </p:spPr>
        <p:txBody>
          <a:bodyPr vert="horz" lIns="92002" tIns="46001" rIns="92002" bIns="46001" rtlCol="0" anchor="b"/>
          <a:lstStyle>
            <a:lvl1pPr algn="r">
              <a:defRPr sz="1200"/>
            </a:lvl1pPr>
          </a:lstStyle>
          <a:p>
            <a:fld id="{9890D677-EF9D-4BAA-B7AB-897E25417F7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3309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1"/>
          </a:xfrm>
          <a:prstGeom prst="rect">
            <a:avLst/>
          </a:prstGeom>
        </p:spPr>
        <p:txBody>
          <a:bodyPr vert="horz" lIns="92002" tIns="46001" rIns="92002" bIns="4600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6331"/>
          </a:xfrm>
          <a:prstGeom prst="rect">
            <a:avLst/>
          </a:prstGeom>
        </p:spPr>
        <p:txBody>
          <a:bodyPr vert="horz" lIns="92002" tIns="46001" rIns="92002" bIns="46001" rtlCol="0"/>
          <a:lstStyle>
            <a:lvl1pPr algn="r">
              <a:defRPr sz="1200"/>
            </a:lvl1pPr>
          </a:lstStyle>
          <a:p>
            <a:fld id="{FF8BFF1A-73B7-46F6-BC24-202E823BD972}" type="datetimeFigureOut">
              <a:rPr lang="ru-RU" smtClean="0"/>
              <a:t>24.03.2020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2" tIns="46001" rIns="92002" bIns="46001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02" tIns="46001" rIns="92002" bIns="4600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1"/>
          </a:xfrm>
          <a:prstGeom prst="rect">
            <a:avLst/>
          </a:prstGeom>
        </p:spPr>
        <p:txBody>
          <a:bodyPr vert="horz" lIns="92002" tIns="46001" rIns="92002" bIns="4600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1"/>
          </a:xfrm>
          <a:prstGeom prst="rect">
            <a:avLst/>
          </a:prstGeom>
        </p:spPr>
        <p:txBody>
          <a:bodyPr vert="horz" lIns="92002" tIns="46001" rIns="92002" bIns="46001" rtlCol="0" anchor="b"/>
          <a:lstStyle>
            <a:lvl1pPr algn="r">
              <a:defRPr sz="1200"/>
            </a:lvl1pPr>
          </a:lstStyle>
          <a:p>
            <a:fld id="{78C01204-B87D-4987-82C6-B66767865C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22230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AEBD9C-1FE1-F246-B4BF-432A7DCEDA9B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6923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B107C-136E-41B1-9BC4-5735E817F2F8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5618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DE96-914B-4E65-8E5A-4A47ABDF552C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444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19F3-1942-427A-90CE-41F887DF9086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612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1563-B740-489C-A35F-9E6416799459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33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C215-4807-47D4-9374-91E681850E0C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48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9D05-EEF0-438B-B04D-5374B4C5865B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00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F782-0F2C-46F4-B2A7-70D3CC7FF9C8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37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E99-8B08-4653-95D4-388E6248CCC4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08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1620-DCC9-47BB-884B-218D450FAD13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68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AE488-F6AD-46F6-B932-4B5F3C3D9388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250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36BA9-2A38-4EA4-9CF8-FF8473C8AEB1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6443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3235A-DD6C-41B4-BA71-71CDDBA8F0F2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289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107504" y="129019"/>
            <a:ext cx="8886827" cy="332106"/>
          </a:xfrm>
          <a:prstGeom prst="rect">
            <a:avLst/>
          </a:prstGeom>
          <a:solidFill>
            <a:srgbClr val="CA4C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ПРЕДВАРИТЕЛЬНОЙ ЗАПИСИ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Нижний колонтитул 2"/>
          <p:cNvSpPr txBox="1">
            <a:spLocks/>
          </p:cNvSpPr>
          <p:nvPr/>
        </p:nvSpPr>
        <p:spPr>
          <a:xfrm>
            <a:off x="3726471" y="1270749"/>
            <a:ext cx="5652119" cy="25499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ldhabi" panose="01000000000000000000" pitchFamily="2" charset="-78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0432" y="6250524"/>
            <a:ext cx="533898" cy="404689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18475" y="43198"/>
            <a:ext cx="9064883" cy="6760373"/>
          </a:xfrm>
          <a:prstGeom prst="rect">
            <a:avLst/>
          </a:prstGeom>
          <a:noFill/>
          <a:ln w="3175">
            <a:solidFill>
              <a:srgbClr val="5C3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5C3D2F"/>
                </a:solidFill>
              </a:ln>
              <a:noFill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14524" y="641041"/>
            <a:ext cx="432048" cy="432048"/>
          </a:xfrm>
          <a:prstGeom prst="ellipse">
            <a:avLst/>
          </a:prstGeom>
          <a:noFill/>
          <a:ln w="3175">
            <a:solidFill>
              <a:srgbClr val="C39B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39B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b="1" dirty="0">
              <a:solidFill>
                <a:srgbClr val="C39B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6572" y="546946"/>
            <a:ext cx="82556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Предварительную </a:t>
            </a:r>
            <a:r>
              <a:rPr lang="ru-RU" sz="1400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запись возможно осуществить посредством контактного центра (8-800-30-23-444) и через единый портал многофункциональных центров предоставления государственных и муниципальных услуг Краснодарского края в информационно-телекоммуникационной сети «Интернет» – www.e-mfc.ru, после авторизации в личном кабинете.</a:t>
            </a:r>
            <a:endParaRPr lang="ru-RU" sz="1400" dirty="0">
              <a:solidFill>
                <a:srgbClr val="5C3D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114524" y="1475122"/>
            <a:ext cx="432048" cy="432048"/>
          </a:xfrm>
          <a:prstGeom prst="ellipse">
            <a:avLst/>
          </a:prstGeom>
          <a:noFill/>
          <a:ln w="3175">
            <a:solidFill>
              <a:srgbClr val="C39B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39B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b="1" dirty="0">
              <a:solidFill>
                <a:srgbClr val="C39B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46572" y="1540655"/>
            <a:ext cx="82556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Заявитель обязательно указывает свои </a:t>
            </a:r>
            <a:r>
              <a:rPr lang="ru-RU" sz="1400" b="1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Ф.И.О. и номера телефона</a:t>
            </a:r>
            <a:endParaRPr lang="ru-RU" sz="1400" b="1" dirty="0">
              <a:solidFill>
                <a:srgbClr val="5C3D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107504" y="2057808"/>
            <a:ext cx="432048" cy="432048"/>
          </a:xfrm>
          <a:prstGeom prst="ellipse">
            <a:avLst/>
          </a:prstGeom>
          <a:noFill/>
          <a:ln w="3175">
            <a:solidFill>
              <a:srgbClr val="C39B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39B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b="1" dirty="0">
              <a:solidFill>
                <a:srgbClr val="C39B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46572" y="2012222"/>
            <a:ext cx="82556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Один </a:t>
            </a:r>
            <a:r>
              <a:rPr lang="ru-RU" sz="1400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заявитель имеет право предварительно записаться в </a:t>
            </a:r>
            <a:r>
              <a:rPr lang="ru-RU" sz="1400" b="1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один офис </a:t>
            </a:r>
            <a:r>
              <a:rPr lang="ru-RU" sz="1400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только на </a:t>
            </a:r>
            <a:r>
              <a:rPr lang="ru-RU" sz="1400" b="1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одно посещение</a:t>
            </a:r>
            <a:r>
              <a:rPr lang="ru-RU" sz="1400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день.</a:t>
            </a:r>
            <a:endParaRPr lang="ru-RU" sz="1400" dirty="0">
              <a:solidFill>
                <a:srgbClr val="5C3D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107504" y="2649676"/>
            <a:ext cx="432048" cy="432048"/>
          </a:xfrm>
          <a:prstGeom prst="ellipse">
            <a:avLst/>
          </a:prstGeom>
          <a:noFill/>
          <a:ln w="3175">
            <a:solidFill>
              <a:srgbClr val="C39B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39B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b="1" dirty="0">
              <a:solidFill>
                <a:srgbClr val="C39B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67642" y="2680467"/>
            <a:ext cx="82556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одному талону предварительной записи, может  быть сформировано </a:t>
            </a:r>
            <a:r>
              <a:rPr lang="ru-RU" sz="1400" b="1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более 3 </a:t>
            </a:r>
            <a:r>
              <a:rPr lang="ru-RU" sz="1400" b="1" dirty="0" smtClean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дел.</a:t>
            </a:r>
            <a:endParaRPr lang="ru-RU" sz="1400" b="1" dirty="0">
              <a:solidFill>
                <a:srgbClr val="5C3D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118564" y="3241544"/>
            <a:ext cx="432048" cy="432048"/>
          </a:xfrm>
          <a:prstGeom prst="ellipse">
            <a:avLst/>
          </a:prstGeom>
          <a:noFill/>
          <a:ln w="3175">
            <a:solidFill>
              <a:srgbClr val="C39B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39B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b="1" dirty="0">
              <a:solidFill>
                <a:srgbClr val="C39B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67642" y="3210666"/>
            <a:ext cx="82556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</a:t>
            </a:r>
            <a:r>
              <a:rPr lang="ru-RU" sz="1400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наличии заявителя в списке предварительной записи и </a:t>
            </a:r>
            <a:r>
              <a:rPr lang="ru-RU" sz="1400" dirty="0" smtClean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подтверждении </a:t>
            </a:r>
            <a:r>
              <a:rPr lang="ru-RU" sz="1400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личности, работник направляет заявителя в соответствующее окно.</a:t>
            </a:r>
            <a:endParaRPr lang="ru-RU" sz="1400" dirty="0">
              <a:solidFill>
                <a:srgbClr val="5C3D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107504" y="3870515"/>
            <a:ext cx="432048" cy="432048"/>
          </a:xfrm>
          <a:prstGeom prst="ellipse">
            <a:avLst/>
          </a:prstGeom>
          <a:noFill/>
          <a:ln w="3175">
            <a:solidFill>
              <a:srgbClr val="C39B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39B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b="1" dirty="0">
              <a:solidFill>
                <a:srgbClr val="C39B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67642" y="3804443"/>
            <a:ext cx="82556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случае обнаружения факта повторного обращения заявителя </a:t>
            </a:r>
            <a:r>
              <a:rPr lang="ru-RU" sz="1400" dirty="0" smtClean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предварительной записи в один день, талон электронной очереди, предусматривающий обслуживание данного заявителя </a:t>
            </a:r>
            <a:r>
              <a:rPr lang="ru-RU" sz="1400" b="1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выдается</a:t>
            </a:r>
            <a:r>
              <a:rPr lang="ru-RU" sz="1400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заявитель может записаться на другой рабочий день филиала ГАУ КК «МФЦ КК».</a:t>
            </a:r>
          </a:p>
        </p:txBody>
      </p:sp>
      <p:sp>
        <p:nvSpPr>
          <p:cNvPr id="42" name="Овал 41"/>
          <p:cNvSpPr/>
          <p:nvPr/>
        </p:nvSpPr>
        <p:spPr>
          <a:xfrm>
            <a:off x="107504" y="4590509"/>
            <a:ext cx="432048" cy="432048"/>
          </a:xfrm>
          <a:prstGeom prst="ellipse">
            <a:avLst/>
          </a:prstGeom>
          <a:noFill/>
          <a:ln w="3175">
            <a:solidFill>
              <a:srgbClr val="C39B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39B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b="1" dirty="0">
              <a:solidFill>
                <a:srgbClr val="C39B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67642" y="4543107"/>
            <a:ext cx="82556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выбранный день заявителю рекомендуется явиться в офис филиала ГАУ КК «МФЦ КК» за 10 минут до и не позднее 10 минут после назначенного времени и предъявить работнику сектора информирования и  ожидания присвоенный код предварительной записи.</a:t>
            </a:r>
            <a:endParaRPr lang="ru-RU" sz="1400" dirty="0">
              <a:solidFill>
                <a:srgbClr val="5C3D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07504" y="5310503"/>
            <a:ext cx="432048" cy="432048"/>
          </a:xfrm>
          <a:prstGeom prst="ellipse">
            <a:avLst/>
          </a:prstGeom>
          <a:noFill/>
          <a:ln w="3175">
            <a:solidFill>
              <a:srgbClr val="C39B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39B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b="1" dirty="0">
              <a:solidFill>
                <a:srgbClr val="C39B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67642" y="5240703"/>
            <a:ext cx="82556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случае неявки к установленному времени записи или опоздания более 10 минут талон </a:t>
            </a:r>
            <a:r>
              <a:rPr lang="ru-RU" sz="1400" b="1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аннулируется</a:t>
            </a:r>
            <a:endParaRPr lang="ru-RU" sz="1400" b="1" dirty="0">
              <a:solidFill>
                <a:srgbClr val="5C3D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107504" y="5910356"/>
            <a:ext cx="432048" cy="432048"/>
          </a:xfrm>
          <a:prstGeom prst="ellipse">
            <a:avLst/>
          </a:prstGeom>
          <a:noFill/>
          <a:ln w="3175">
            <a:solidFill>
              <a:srgbClr val="C39B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39B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b="1" dirty="0">
              <a:solidFill>
                <a:srgbClr val="C39B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10325" y="5840556"/>
            <a:ext cx="82556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 </a:t>
            </a:r>
            <a:r>
              <a:rPr lang="ru-RU" sz="1400" b="1" dirty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помещение МФЦ заявители для сдачи документов, без предварительной записи </a:t>
            </a:r>
          </a:p>
          <a:p>
            <a:pPr algn="just"/>
            <a:r>
              <a:rPr lang="ru-RU" sz="1400" b="1" dirty="0" smtClean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ДОПУСКАЮТСЯ.</a:t>
            </a:r>
            <a:endParaRPr lang="ru-RU" sz="1400" b="1" dirty="0">
              <a:solidFill>
                <a:srgbClr val="5C3D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7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73565</TotalTime>
  <Words>214</Words>
  <Application>Microsoft Office PowerPoint</Application>
  <PresentationFormat>Экран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МО  по организации предоставления  государственных и муниципальных услуг  по принципу «одного окна»  по состоянию на 30 октября 2014 г</dc:title>
  <dc:creator>usr</dc:creator>
  <cp:lastModifiedBy>Zamdir</cp:lastModifiedBy>
  <cp:revision>707</cp:revision>
  <cp:lastPrinted>2020-01-20T14:09:43Z</cp:lastPrinted>
  <dcterms:created xsi:type="dcterms:W3CDTF">2014-11-17T11:01:01Z</dcterms:created>
  <dcterms:modified xsi:type="dcterms:W3CDTF">2020-03-24T07:08:11Z</dcterms:modified>
</cp:coreProperties>
</file>