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6" r:id="rId10"/>
    <p:sldId id="265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47" autoAdjust="0"/>
    <p:restoredTop sz="94660"/>
  </p:normalViewPr>
  <p:slideViewPr>
    <p:cSldViewPr>
      <p:cViewPr varScale="1">
        <p:scale>
          <a:sx n="109" d="100"/>
          <a:sy n="109" d="100"/>
        </p:scale>
        <p:origin x="1710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8652B8AC-D982-40AB-9296-FBD819F2F518}" type="datetimeFigureOut">
              <a:rPr lang="ru-RU" smtClean="0"/>
              <a:t>28.02.2020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90F3F48E-E7ED-43E2-B8E7-FB6DEC65D06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2B8AC-D982-40AB-9296-FBD819F2F518}" type="datetimeFigureOut">
              <a:rPr lang="ru-RU" smtClean="0"/>
              <a:t>28.02.2020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3F48E-E7ED-43E2-B8E7-FB6DEC65D06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2B8AC-D982-40AB-9296-FBD819F2F518}" type="datetimeFigureOut">
              <a:rPr lang="ru-RU" smtClean="0"/>
              <a:t>28.02.2020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3F48E-E7ED-43E2-B8E7-FB6DEC65D06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2B8AC-D982-40AB-9296-FBD819F2F518}" type="datetimeFigureOut">
              <a:rPr lang="ru-RU" smtClean="0"/>
              <a:t>28.02.2020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3F48E-E7ED-43E2-B8E7-FB6DEC65D06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2B8AC-D982-40AB-9296-FBD819F2F518}" type="datetimeFigureOut">
              <a:rPr lang="ru-RU" smtClean="0"/>
              <a:t>28.02.2020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3F48E-E7ED-43E2-B8E7-FB6DEC65D06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2B8AC-D982-40AB-9296-FBD819F2F518}" type="datetimeFigureOut">
              <a:rPr lang="ru-RU" smtClean="0"/>
              <a:t>28.02.2020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3F48E-E7ED-43E2-B8E7-FB6DEC65D063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2B8AC-D982-40AB-9296-FBD819F2F518}" type="datetimeFigureOut">
              <a:rPr lang="ru-RU" smtClean="0"/>
              <a:t>28.02.2020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3F48E-E7ED-43E2-B8E7-FB6DEC65D063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2B8AC-D982-40AB-9296-FBD819F2F518}" type="datetimeFigureOut">
              <a:rPr lang="ru-RU" smtClean="0"/>
              <a:t>28.02.2020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3F48E-E7ED-43E2-B8E7-FB6DEC65D06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2B8AC-D982-40AB-9296-FBD819F2F518}" type="datetimeFigureOut">
              <a:rPr lang="ru-RU" smtClean="0"/>
              <a:t>28.02.2020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3F48E-E7ED-43E2-B8E7-FB6DEC65D06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8652B8AC-D982-40AB-9296-FBD819F2F518}" type="datetimeFigureOut">
              <a:rPr lang="ru-RU" smtClean="0"/>
              <a:t>28.02.2020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90F3F48E-E7ED-43E2-B8E7-FB6DEC65D06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8652B8AC-D982-40AB-9296-FBD819F2F518}" type="datetimeFigureOut">
              <a:rPr lang="ru-RU" smtClean="0"/>
              <a:t>28.02.2020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90F3F48E-E7ED-43E2-B8E7-FB6DEC65D06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8652B8AC-D982-40AB-9296-FBD819F2F518}" type="datetimeFigureOut">
              <a:rPr lang="ru-RU" smtClean="0"/>
              <a:t>28.02.2020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90F3F48E-E7ED-43E2-B8E7-FB6DEC65D06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w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/>
              <a:t>Национальный проект </a:t>
            </a:r>
            <a:r>
              <a:rPr lang="ru-RU" sz="2800" b="1" dirty="0"/>
              <a:t>«Производительность труда и поддержка занятости</a:t>
            </a:r>
            <a:r>
              <a:rPr lang="ru-RU" sz="2800" b="1" dirty="0" smtClean="0"/>
              <a:t>»</a:t>
            </a:r>
            <a:endParaRPr lang="ru-RU" sz="28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endParaRPr lang="ru-RU" dirty="0"/>
          </a:p>
          <a:p>
            <a:r>
              <a:rPr lang="ru-RU" dirty="0"/>
              <a:t> </a:t>
            </a: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учит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работать с производственными процессами, мотивирует на </a:t>
            </a:r>
            <a:r>
              <a:rPr lang="ru-RU" b="1" u="sng" dirty="0">
                <a:solidFill>
                  <a:schemeClr val="accent1">
                    <a:lumMod val="50000"/>
                  </a:schemeClr>
                </a:solidFill>
              </a:rPr>
              <a:t>внедрение принципов бережливого производства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 в работу компании </a:t>
            </a:r>
          </a:p>
        </p:txBody>
      </p:sp>
      <p:pic>
        <p:nvPicPr>
          <p:cNvPr id="3075" name="Picture 3" descr="C:\Program Files (x86)\Microsoft Office\MEDIA\CAGCAT10\j0234687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6925" y="1484784"/>
            <a:ext cx="1228725" cy="723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1661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980728"/>
            <a:ext cx="7272808" cy="3456384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3000" b="1" dirty="0" smtClean="0"/>
              <a:t>«Фабрика Процессов</a:t>
            </a:r>
            <a:r>
              <a:rPr lang="ru-RU" sz="3000" dirty="0" smtClean="0"/>
              <a:t>»</a:t>
            </a:r>
          </a:p>
          <a:p>
            <a:pPr marL="0" indent="0" algn="ctr">
              <a:buNone/>
            </a:pPr>
            <a:endParaRPr lang="ru-RU" dirty="0" smtClean="0"/>
          </a:p>
          <a:p>
            <a:pPr marL="0" indent="0" algn="just">
              <a:buNone/>
            </a:pPr>
            <a:r>
              <a:rPr lang="ru-RU" dirty="0" smtClean="0"/>
              <a:t>учебная </a:t>
            </a:r>
            <a:r>
              <a:rPr lang="ru-RU" dirty="0"/>
              <a:t>производственная площадка, на которой участники в реальном производственном процессе получают опыт применения инструментов бережливого производства, а также понимают, как улучшения влияют на операционные и экономические показатели деятельности производства. 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5916" y="4581128"/>
            <a:ext cx="2924175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92297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Контакты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b="1" dirty="0" err="1" smtClean="0"/>
              <a:t>Радионов</a:t>
            </a:r>
            <a:r>
              <a:rPr lang="ru-RU" b="1" dirty="0" smtClean="0"/>
              <a:t> Тарас Вячеславович</a:t>
            </a:r>
          </a:p>
          <a:p>
            <a:pPr marL="0" indent="0" algn="ctr">
              <a:buNone/>
            </a:pPr>
            <a:r>
              <a:rPr lang="ru-RU" dirty="0" smtClean="0"/>
              <a:t>Руководитель отдела</a:t>
            </a:r>
          </a:p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b="1" dirty="0" smtClean="0"/>
              <a:t>8 (989) 824 20 19</a:t>
            </a:r>
            <a:endParaRPr lang="ru-RU" b="1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4082" y="4797152"/>
            <a:ext cx="3667125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34113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err="1"/>
              <a:t>Бережли́вое</a:t>
            </a:r>
            <a:r>
              <a:rPr lang="ru-RU" b="1" dirty="0"/>
              <a:t> </a:t>
            </a:r>
            <a:r>
              <a:rPr lang="ru-RU" b="1" dirty="0" err="1" smtClean="0"/>
              <a:t>произво́дство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63041" y="2119257"/>
            <a:ext cx="5917272" cy="3603812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концепция </a:t>
            </a:r>
            <a:r>
              <a:rPr lang="ru-RU" dirty="0"/>
              <a:t>управления </a:t>
            </a:r>
            <a:r>
              <a:rPr lang="ru-RU" u="sng" dirty="0" smtClean="0">
                <a:solidFill>
                  <a:schemeClr val="accent2"/>
                </a:solidFill>
              </a:rPr>
              <a:t>производственным предприятием</a:t>
            </a:r>
            <a:r>
              <a:rPr lang="ru-RU" dirty="0" smtClean="0"/>
              <a:t>, </a:t>
            </a:r>
            <a:r>
              <a:rPr lang="ru-RU" dirty="0"/>
              <a:t>основанная на постоянном стремлении к устранению всех видов потерь</a:t>
            </a:r>
            <a:r>
              <a:rPr lang="ru-RU" dirty="0" smtClean="0"/>
              <a:t>.</a:t>
            </a:r>
            <a:endParaRPr lang="en-US" dirty="0" smtClean="0"/>
          </a:p>
          <a:p>
            <a:pPr marL="0" indent="0">
              <a:buNone/>
            </a:pPr>
            <a:r>
              <a:rPr lang="ru-RU" dirty="0" smtClean="0"/>
              <a:t> </a:t>
            </a:r>
          </a:p>
          <a:p>
            <a:r>
              <a:rPr lang="ru-RU" u="sng" dirty="0">
                <a:solidFill>
                  <a:schemeClr val="accent2"/>
                </a:solidFill>
              </a:rPr>
              <a:t>Бережливое производство</a:t>
            </a:r>
            <a:r>
              <a:rPr lang="ru-RU" dirty="0"/>
              <a:t> предполагает вовлечение в процесс оптимизации бизнеса каждого сотрудника и максимальную ориентацию на потребителя. </a:t>
            </a:r>
            <a:endParaRPr lang="en-US" dirty="0" smtClean="0"/>
          </a:p>
          <a:p>
            <a:endParaRPr lang="ru-RU" dirty="0" smtClean="0"/>
          </a:p>
          <a:p>
            <a:r>
              <a:rPr lang="ru-RU" dirty="0" smtClean="0"/>
              <a:t>Возникла </a:t>
            </a:r>
            <a:r>
              <a:rPr lang="ru-RU" dirty="0"/>
              <a:t>как интерпретация идей производственной системы компании </a:t>
            </a:r>
            <a:r>
              <a:rPr lang="en-US" u="sng" dirty="0">
                <a:solidFill>
                  <a:schemeClr val="accent2"/>
                </a:solidFill>
              </a:rPr>
              <a:t>Toyota</a:t>
            </a:r>
            <a:r>
              <a:rPr lang="ru-RU" dirty="0" smtClean="0"/>
              <a:t> </a:t>
            </a:r>
            <a:r>
              <a:rPr lang="ru-RU" dirty="0"/>
              <a:t>американскими исследователями её феномена. </a:t>
            </a:r>
          </a:p>
        </p:txBody>
      </p:sp>
      <p:pic>
        <p:nvPicPr>
          <p:cNvPr id="4100" name="Picture 4" descr="C:\Program Files (x86)\Microsoft Office\MEDIA\CAGCAT10\j0285360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2625" y="4722992"/>
            <a:ext cx="1152128" cy="1420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7807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817583"/>
            <a:ext cx="6965245" cy="883225"/>
          </a:xfrm>
        </p:spPr>
        <p:txBody>
          <a:bodyPr>
            <a:noAutofit/>
          </a:bodyPr>
          <a:lstStyle/>
          <a:p>
            <a:r>
              <a:rPr lang="ru-RU" sz="2000" b="1" dirty="0"/>
              <a:t>Взаимодействие Фонда с предприятиями в рамках национального проекта «Производительность труда и поддержка занятости»</a:t>
            </a: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sp>
        <p:nvSpPr>
          <p:cNvPr id="4" name="Стрелка вниз 3"/>
          <p:cNvSpPr/>
          <p:nvPr/>
        </p:nvSpPr>
        <p:spPr>
          <a:xfrm rot="2374963">
            <a:off x="2524130" y="2822688"/>
            <a:ext cx="351326" cy="59213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низ 4"/>
          <p:cNvSpPr/>
          <p:nvPr/>
        </p:nvSpPr>
        <p:spPr>
          <a:xfrm>
            <a:off x="4427984" y="2993278"/>
            <a:ext cx="360040" cy="53279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 rot="19186610">
            <a:off x="6322092" y="2820873"/>
            <a:ext cx="348939" cy="59576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2699793" y="1778893"/>
            <a:ext cx="3672408" cy="1080120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Реализуется </a:t>
            </a:r>
            <a:r>
              <a:rPr lang="ru-RU" dirty="0"/>
              <a:t>комплекс мероприятий: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937998" y="3526072"/>
            <a:ext cx="2448272" cy="1872208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исследование производственного процесса предприятия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515699" y="3717032"/>
            <a:ext cx="2640478" cy="1872208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обучение сотрудников предприятий основам повышения производительности труда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300192" y="3501008"/>
            <a:ext cx="1939298" cy="1872208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создание и реализация </a:t>
            </a:r>
            <a:r>
              <a:rPr lang="ru-RU" dirty="0" smtClean="0"/>
              <a:t>потоков-образцов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1720634" y="5661248"/>
            <a:ext cx="66677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Процессы </a:t>
            </a:r>
            <a:r>
              <a:rPr lang="ru-RU" sz="1600" dirty="0"/>
              <a:t>станут </a:t>
            </a:r>
            <a:r>
              <a:rPr lang="ru-RU" sz="1600" b="1" dirty="0"/>
              <a:t>эффективнее, быстрее, проще и дешевле</a:t>
            </a:r>
            <a:r>
              <a:rPr lang="ru-RU" sz="1600" dirty="0"/>
              <a:t>.</a:t>
            </a:r>
          </a:p>
        </p:txBody>
      </p:sp>
      <p:pic>
        <p:nvPicPr>
          <p:cNvPr id="5122" name="Picture 2" descr="C:\Program Files (x86)\Microsoft Office\MEDIA\CAGCAT10\j0293236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998" y="5557386"/>
            <a:ext cx="782637" cy="577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1088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0" grpId="0" animBg="1"/>
      <p:bldP spid="11" grpId="0" animBg="1"/>
      <p:bldP spid="12" grpId="0" animBg="1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817583"/>
            <a:ext cx="6965245" cy="883225"/>
          </a:xfrm>
        </p:spPr>
        <p:txBody>
          <a:bodyPr>
            <a:normAutofit fontScale="90000"/>
          </a:bodyPr>
          <a:lstStyle/>
          <a:p>
            <a:r>
              <a:rPr lang="ru-RU" sz="4000" b="1" dirty="0"/>
              <a:t>Требования к предприятию</a:t>
            </a:r>
            <a:r>
              <a:rPr lang="ru-RU" sz="4000" b="1" dirty="0" smtClean="0"/>
              <a:t>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63040" y="1700808"/>
            <a:ext cx="6196405" cy="4022261"/>
          </a:xfrm>
        </p:spPr>
        <p:txBody>
          <a:bodyPr>
            <a:normAutofit fontScale="70000" lnSpcReduction="20000"/>
          </a:bodyPr>
          <a:lstStyle/>
          <a:p>
            <a:r>
              <a:rPr lang="ru-RU" dirty="0"/>
              <a:t>выручка </a:t>
            </a:r>
            <a:r>
              <a:rPr lang="ru-RU" b="1" dirty="0" smtClean="0"/>
              <a:t>от </a:t>
            </a:r>
            <a:r>
              <a:rPr lang="ru-RU" b="1" dirty="0"/>
              <a:t>400 млн.</a:t>
            </a:r>
            <a:r>
              <a:rPr lang="ru-RU" dirty="0"/>
              <a:t> рублей </a:t>
            </a:r>
            <a:r>
              <a:rPr lang="ru-RU" b="1" dirty="0"/>
              <a:t>до 30 млрд. </a:t>
            </a:r>
            <a:r>
              <a:rPr lang="ru-RU" dirty="0"/>
              <a:t>рублей в </a:t>
            </a:r>
            <a:r>
              <a:rPr lang="ru-RU" b="1" dirty="0" smtClean="0"/>
              <a:t>год</a:t>
            </a:r>
          </a:p>
          <a:p>
            <a:pPr marL="0" indent="0">
              <a:buNone/>
            </a:pPr>
            <a:endParaRPr lang="ru-RU" b="1" dirty="0" smtClean="0"/>
          </a:p>
          <a:p>
            <a:r>
              <a:rPr lang="ru-RU" dirty="0"/>
              <a:t>зарегистрировано </a:t>
            </a:r>
            <a:r>
              <a:rPr lang="ru-RU" dirty="0" smtClean="0"/>
              <a:t>на </a:t>
            </a:r>
            <a:r>
              <a:rPr lang="ru-RU" dirty="0"/>
              <a:t>территории </a:t>
            </a:r>
            <a:r>
              <a:rPr lang="ru-RU" b="1" dirty="0"/>
              <a:t>Краснодарского края </a:t>
            </a:r>
            <a:r>
              <a:rPr lang="ru-RU" dirty="0"/>
              <a:t>в качестве </a:t>
            </a:r>
            <a:r>
              <a:rPr lang="ru-RU" b="1" dirty="0" smtClean="0"/>
              <a:t>Юр. </a:t>
            </a:r>
            <a:r>
              <a:rPr lang="ru-RU" b="1" dirty="0"/>
              <a:t>лица</a:t>
            </a:r>
            <a:r>
              <a:rPr lang="ru-RU" dirty="0"/>
              <a:t> или </a:t>
            </a:r>
            <a:r>
              <a:rPr lang="ru-RU" b="1" dirty="0" smtClean="0"/>
              <a:t>ИП</a:t>
            </a:r>
            <a:r>
              <a:rPr lang="ru-RU" dirty="0" smtClean="0"/>
              <a:t>;</a:t>
            </a:r>
          </a:p>
          <a:p>
            <a:pPr marL="0" indent="0">
              <a:buNone/>
            </a:pPr>
            <a:endParaRPr lang="ru-RU" dirty="0"/>
          </a:p>
          <a:p>
            <a:r>
              <a:rPr lang="ru-RU" dirty="0"/>
              <a:t>не иметь неисполненной обязанности по уплате </a:t>
            </a:r>
            <a:r>
              <a:rPr lang="ru-RU" b="1" dirty="0"/>
              <a:t>налогов, сборов, страховых взносов, пеней, штрафов, процентов</a:t>
            </a:r>
            <a:r>
              <a:rPr lang="ru-RU" dirty="0"/>
              <a:t>, подлежащих уплате в соответствии с законодательством Российской Федерации о налогах и сборах </a:t>
            </a:r>
            <a:r>
              <a:rPr lang="ru-RU" b="1" dirty="0"/>
              <a:t>на дату обращения </a:t>
            </a:r>
            <a:r>
              <a:rPr lang="ru-RU" dirty="0"/>
              <a:t>в Фонд</a:t>
            </a:r>
            <a:r>
              <a:rPr lang="ru-RU" dirty="0" smtClean="0"/>
              <a:t>;</a:t>
            </a:r>
          </a:p>
          <a:p>
            <a:pPr marL="0" indent="0">
              <a:buNone/>
            </a:pPr>
            <a:endParaRPr lang="ru-RU" dirty="0"/>
          </a:p>
          <a:p>
            <a:r>
              <a:rPr lang="ru-RU" b="1" dirty="0"/>
              <a:t>заключить соглашение </a:t>
            </a:r>
            <a:r>
              <a:rPr lang="ru-RU" dirty="0"/>
              <a:t>о взаимодействии при реализации мероприятий национального проекта </a:t>
            </a:r>
            <a:r>
              <a:rPr lang="ru-RU" b="1" dirty="0"/>
              <a:t>с</a:t>
            </a:r>
            <a:r>
              <a:rPr lang="ru-RU" dirty="0"/>
              <a:t> </a:t>
            </a:r>
            <a:r>
              <a:rPr lang="ru-RU" b="1" dirty="0"/>
              <a:t>министерством экономики Краснодарского края </a:t>
            </a:r>
            <a:r>
              <a:rPr lang="ru-RU" dirty="0"/>
              <a:t>(заключается по типовой форме, при сопровождении Фондом</a:t>
            </a:r>
            <a:r>
              <a:rPr lang="ru-RU" dirty="0" smtClean="0"/>
              <a:t>).</a:t>
            </a:r>
            <a:endParaRPr lang="ru-RU" dirty="0"/>
          </a:p>
        </p:txBody>
      </p:sp>
      <p:pic>
        <p:nvPicPr>
          <p:cNvPr id="6155" name="Picture 11" descr="C:\Program Files (x86)\Microsoft Office\MEDIA\CAGCAT10\j0149481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2530671"/>
            <a:ext cx="1370161" cy="1392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4144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Перечень документов, предоставляемый в Фонд</a:t>
            </a:r>
            <a:r>
              <a:rPr lang="ru-RU" b="1" dirty="0" smtClean="0"/>
              <a:t>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2119257"/>
            <a:ext cx="6912768" cy="3603812"/>
          </a:xfrm>
        </p:spPr>
        <p:txBody>
          <a:bodyPr>
            <a:noAutofit/>
          </a:bodyPr>
          <a:lstStyle/>
          <a:p>
            <a:r>
              <a:rPr lang="ru-RU" sz="1400" b="1" dirty="0"/>
              <a:t>заявление</a:t>
            </a:r>
            <a:r>
              <a:rPr lang="ru-RU" sz="1400" dirty="0"/>
              <a:t> на заключение соглашения о сотрудничестве</a:t>
            </a:r>
            <a:r>
              <a:rPr lang="ru-RU" sz="1400" dirty="0" smtClean="0"/>
              <a:t>;</a:t>
            </a:r>
            <a:endParaRPr lang="ru-RU" sz="1400" dirty="0"/>
          </a:p>
          <a:p>
            <a:r>
              <a:rPr lang="ru-RU" sz="1400" b="1" dirty="0"/>
              <a:t>справку</a:t>
            </a:r>
            <a:r>
              <a:rPr lang="ru-RU" sz="1400" dirty="0"/>
              <a:t> об исполнении налогоплательщиком </a:t>
            </a:r>
            <a:r>
              <a:rPr lang="ru-RU" sz="1400" dirty="0" smtClean="0"/>
              <a:t>обязанности </a:t>
            </a:r>
            <a:r>
              <a:rPr lang="ru-RU" sz="1400" dirty="0"/>
              <a:t>по уплате налогов, сборов, страховых взносов, пеней, штрафов, процентов</a:t>
            </a:r>
            <a:r>
              <a:rPr lang="ru-RU" sz="1400" dirty="0" smtClean="0"/>
              <a:t>;</a:t>
            </a:r>
            <a:endParaRPr lang="ru-RU" sz="1400" dirty="0"/>
          </a:p>
          <a:p>
            <a:r>
              <a:rPr lang="ru-RU" sz="1400" b="1" dirty="0"/>
              <a:t>выписку</a:t>
            </a:r>
            <a:r>
              <a:rPr lang="ru-RU" sz="1400" dirty="0"/>
              <a:t> </a:t>
            </a:r>
            <a:r>
              <a:rPr lang="ru-RU" sz="1400" b="1" dirty="0"/>
              <a:t>из реестра акционеров</a:t>
            </a:r>
            <a:r>
              <a:rPr lang="ru-RU" sz="1400" dirty="0"/>
              <a:t>, подтверждающую, что доля участия налоговых </a:t>
            </a:r>
            <a:r>
              <a:rPr lang="ru-RU" sz="1400" b="1" dirty="0"/>
              <a:t>резидентов иностранных государств </a:t>
            </a:r>
            <a:r>
              <a:rPr lang="ru-RU" sz="1400" dirty="0"/>
              <a:t>в уставном (складочном) капитале юридического лица </a:t>
            </a:r>
            <a:r>
              <a:rPr lang="ru-RU" sz="1400" b="1" dirty="0"/>
              <a:t>не превышает 25 % </a:t>
            </a:r>
            <a:r>
              <a:rPr lang="ru-RU" sz="1400" dirty="0"/>
              <a:t>(для акционерных обществ</a:t>
            </a:r>
            <a:r>
              <a:rPr lang="ru-RU" sz="1400" dirty="0" smtClean="0"/>
              <a:t>);</a:t>
            </a:r>
            <a:endParaRPr lang="ru-RU" sz="1400" dirty="0"/>
          </a:p>
          <a:p>
            <a:r>
              <a:rPr lang="ru-RU" sz="1400" b="1" dirty="0"/>
              <a:t>копию соглашения </a:t>
            </a:r>
            <a:r>
              <a:rPr lang="ru-RU" sz="1400" dirty="0"/>
              <a:t>о взаимодействии при реализации мероприятий национального проекта с министерством экономики Краснодарского края;</a:t>
            </a:r>
          </a:p>
          <a:p>
            <a:r>
              <a:rPr lang="ru-RU" sz="1400" b="1" dirty="0"/>
              <a:t>выписку из Единого государственного реестра </a:t>
            </a:r>
            <a:r>
              <a:rPr lang="ru-RU" sz="1400" dirty="0"/>
              <a:t>юридических лиц/индивидуальных предпринимателей;</a:t>
            </a:r>
          </a:p>
          <a:p>
            <a:r>
              <a:rPr lang="ru-RU" sz="1400" b="1" dirty="0"/>
              <a:t>копию баланса за год</a:t>
            </a:r>
            <a:r>
              <a:rPr lang="ru-RU" sz="1400" dirty="0"/>
              <a:t>, предшествующий году, в котором подано заявление с отметкой инспекции Федеральной налоговой службы Российской Федерации (для подтверждения соответствия критерию по выручке</a:t>
            </a:r>
            <a:r>
              <a:rPr lang="ru-RU" sz="1400" dirty="0" smtClean="0"/>
              <a:t>).</a:t>
            </a:r>
            <a:endParaRPr lang="ru-RU" sz="1400" dirty="0"/>
          </a:p>
        </p:txBody>
      </p:sp>
      <p:pic>
        <p:nvPicPr>
          <p:cNvPr id="2050" name="Picture 2" descr="C:\Program Files (x86)\Microsoft Office\MEDIA\CAGCAT10\j0286068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7125" y="5224463"/>
            <a:ext cx="625475" cy="936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Program Files (x86)\Microsoft Office\MEDIA\CAGCAT10\j0286034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8863" y="695325"/>
            <a:ext cx="919162" cy="885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Program Files (x86)\Microsoft Office\MEDIA\CAGCAT10\j0251301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938" y="841375"/>
            <a:ext cx="912812" cy="769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7178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817583"/>
            <a:ext cx="6965245" cy="811218"/>
          </a:xfrm>
        </p:spPr>
        <p:txBody>
          <a:bodyPr>
            <a:noAutofit/>
          </a:bodyPr>
          <a:lstStyle/>
          <a:p>
            <a:r>
              <a:rPr lang="ru-RU" sz="2000" b="1" dirty="0"/>
              <a:t>Схема заключения соглашения между Фондом и предприятием</a:t>
            </a:r>
            <a:r>
              <a:rPr lang="ru-RU" sz="2000" b="1" dirty="0" smtClean="0"/>
              <a:t>:</a:t>
            </a:r>
            <a:endParaRPr lang="ru-RU" sz="20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700808"/>
            <a:ext cx="6535252" cy="3826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8-конечная звезда 3"/>
          <p:cNvSpPr/>
          <p:nvPr/>
        </p:nvSpPr>
        <p:spPr>
          <a:xfrm>
            <a:off x="1939587" y="1916832"/>
            <a:ext cx="648072" cy="648072"/>
          </a:xfrm>
          <a:prstGeom prst="star8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6" name="8-конечная звезда 5"/>
          <p:cNvSpPr/>
          <p:nvPr/>
        </p:nvSpPr>
        <p:spPr>
          <a:xfrm>
            <a:off x="6512943" y="4653136"/>
            <a:ext cx="648072" cy="648072"/>
          </a:xfrm>
          <a:prstGeom prst="star8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7" name="8-конечная звезда 6"/>
          <p:cNvSpPr/>
          <p:nvPr/>
        </p:nvSpPr>
        <p:spPr>
          <a:xfrm>
            <a:off x="1960476" y="4653136"/>
            <a:ext cx="648072" cy="648072"/>
          </a:xfrm>
          <a:prstGeom prst="star8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8" name="8-конечная звезда 7"/>
          <p:cNvSpPr/>
          <p:nvPr/>
        </p:nvSpPr>
        <p:spPr>
          <a:xfrm>
            <a:off x="1939587" y="3140968"/>
            <a:ext cx="648072" cy="648072"/>
          </a:xfrm>
          <a:prstGeom prst="star8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9" name="8-конечная звезда 8"/>
          <p:cNvSpPr/>
          <p:nvPr/>
        </p:nvSpPr>
        <p:spPr>
          <a:xfrm>
            <a:off x="6512943" y="3284984"/>
            <a:ext cx="648072" cy="648072"/>
          </a:xfrm>
          <a:prstGeom prst="star8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10" name="8-конечная звезда 9"/>
          <p:cNvSpPr/>
          <p:nvPr/>
        </p:nvSpPr>
        <p:spPr>
          <a:xfrm>
            <a:off x="6516216" y="1922368"/>
            <a:ext cx="648072" cy="648072"/>
          </a:xfrm>
          <a:prstGeom prst="star8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6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48783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Шестиугольник 9"/>
          <p:cNvSpPr/>
          <p:nvPr/>
        </p:nvSpPr>
        <p:spPr>
          <a:xfrm>
            <a:off x="3251243" y="2301447"/>
            <a:ext cx="2664296" cy="2284596"/>
          </a:xfrm>
          <a:prstGeom prst="hexagon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ПРЕИМУЩЕСТВА УЧАСТИЯ В НАЦИОНАЛЬНОМ ПРОЕКТЕ</a:t>
            </a:r>
            <a:endParaRPr lang="ru-RU" sz="1400" dirty="0"/>
          </a:p>
        </p:txBody>
      </p:sp>
      <p:sp>
        <p:nvSpPr>
          <p:cNvPr id="11" name="Шестиугольник 10"/>
          <p:cNvSpPr/>
          <p:nvPr/>
        </p:nvSpPr>
        <p:spPr>
          <a:xfrm>
            <a:off x="1475656" y="1556792"/>
            <a:ext cx="2088232" cy="1738022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schemeClr val="bg1"/>
                </a:solidFill>
              </a:rPr>
              <a:t>Доступ к интернет-порталу </a:t>
            </a:r>
            <a:r>
              <a:rPr lang="ru-RU" sz="1100" b="1" u="sng" dirty="0" err="1" smtClean="0">
                <a:solidFill>
                  <a:schemeClr val="bg1"/>
                </a:solidFill>
              </a:rPr>
              <a:t>производительность.рф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12" name="Шестиугольник 11"/>
          <p:cNvSpPr/>
          <p:nvPr/>
        </p:nvSpPr>
        <p:spPr>
          <a:xfrm>
            <a:off x="5627507" y="1556792"/>
            <a:ext cx="2088232" cy="1738022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/>
              <a:t>Программа </a:t>
            </a:r>
            <a:r>
              <a:rPr lang="ru-RU" sz="1100" b="1" dirty="0"/>
              <a:t>по поддержке развития экспортного потенциала</a:t>
            </a:r>
          </a:p>
        </p:txBody>
      </p:sp>
      <p:sp>
        <p:nvSpPr>
          <p:cNvPr id="13" name="Шестиугольник 12"/>
          <p:cNvSpPr/>
          <p:nvPr/>
        </p:nvSpPr>
        <p:spPr>
          <a:xfrm>
            <a:off x="3563888" y="404664"/>
            <a:ext cx="2088232" cy="1738022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/>
              <a:t>Льготное финансирования </a:t>
            </a:r>
            <a:r>
              <a:rPr lang="ru-RU" sz="1100" b="1" dirty="0"/>
              <a:t>инвестиционных проектов</a:t>
            </a:r>
          </a:p>
        </p:txBody>
      </p:sp>
      <p:sp>
        <p:nvSpPr>
          <p:cNvPr id="14" name="Шестиугольник 13"/>
          <p:cNvSpPr/>
          <p:nvPr/>
        </p:nvSpPr>
        <p:spPr>
          <a:xfrm>
            <a:off x="1475656" y="3645024"/>
            <a:ext cx="2088232" cy="1738022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/>
              <a:t>Инвестиционный налоговый вычет </a:t>
            </a:r>
            <a:r>
              <a:rPr lang="ru-RU" sz="1100" b="1" dirty="0"/>
              <a:t>в отношении расходов </a:t>
            </a:r>
            <a:r>
              <a:rPr lang="ru-RU" sz="1100" b="1" dirty="0" smtClean="0"/>
              <a:t>налогоплательщика, </a:t>
            </a:r>
            <a:r>
              <a:rPr lang="ru-RU" sz="1100" b="1" dirty="0"/>
              <a:t>налога на прибыль организаций</a:t>
            </a:r>
          </a:p>
        </p:txBody>
      </p:sp>
      <p:sp>
        <p:nvSpPr>
          <p:cNvPr id="15" name="Шестиугольник 14"/>
          <p:cNvSpPr/>
          <p:nvPr/>
        </p:nvSpPr>
        <p:spPr>
          <a:xfrm>
            <a:off x="3563888" y="4797152"/>
            <a:ext cx="2088232" cy="1738022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/>
              <a:t>Возможность профессионального </a:t>
            </a:r>
            <a:r>
              <a:rPr lang="ru-RU" sz="1100" b="1" dirty="0"/>
              <a:t>обучения, переобучения и повышения квалификации </a:t>
            </a:r>
            <a:r>
              <a:rPr lang="ru-RU" sz="1100" b="1" dirty="0" smtClean="0"/>
              <a:t>сотрудников</a:t>
            </a:r>
            <a:endParaRPr lang="ru-RU" sz="1100" b="1" dirty="0"/>
          </a:p>
        </p:txBody>
      </p:sp>
      <p:sp>
        <p:nvSpPr>
          <p:cNvPr id="16" name="Шестиугольник 15"/>
          <p:cNvSpPr/>
          <p:nvPr/>
        </p:nvSpPr>
        <p:spPr>
          <a:xfrm>
            <a:off x="5652120" y="3717032"/>
            <a:ext cx="2088232" cy="1738022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/>
              <a:t>Обучение </a:t>
            </a:r>
            <a:r>
              <a:rPr lang="ru-RU" sz="1100" b="1" dirty="0"/>
              <a:t>управленческих </a:t>
            </a:r>
            <a:r>
              <a:rPr lang="ru-RU" sz="1100" b="1" dirty="0" smtClean="0"/>
              <a:t>кадров </a:t>
            </a:r>
            <a:r>
              <a:rPr lang="ru-RU" sz="1100" b="1" dirty="0"/>
              <a:t>предприятий-участников </a:t>
            </a:r>
          </a:p>
        </p:txBody>
      </p:sp>
      <p:sp>
        <p:nvSpPr>
          <p:cNvPr id="17" name="Шестиугольник 16"/>
          <p:cNvSpPr/>
          <p:nvPr/>
        </p:nvSpPr>
        <p:spPr>
          <a:xfrm>
            <a:off x="365644" y="3645024"/>
            <a:ext cx="1152128" cy="1017942"/>
          </a:xfrm>
          <a:prstGeom prst="hexagon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/>
              <a:t>2020—2021гг</a:t>
            </a:r>
            <a:r>
              <a:rPr lang="ru-RU" sz="1100" dirty="0" smtClean="0"/>
              <a:t> </a:t>
            </a:r>
            <a:r>
              <a:rPr lang="ru-RU" sz="1100" dirty="0"/>
              <a:t>не более </a:t>
            </a:r>
            <a:r>
              <a:rPr lang="ru-RU" sz="1100" b="1" dirty="0" smtClean="0"/>
              <a:t>90%</a:t>
            </a:r>
            <a:r>
              <a:rPr lang="ru-RU" sz="1100" dirty="0" smtClean="0"/>
              <a:t> от суммы </a:t>
            </a:r>
            <a:r>
              <a:rPr lang="ru-RU" sz="1100" dirty="0"/>
              <a:t>расходов</a:t>
            </a:r>
          </a:p>
        </p:txBody>
      </p:sp>
      <p:sp>
        <p:nvSpPr>
          <p:cNvPr id="18" name="Шестиугольник 17"/>
          <p:cNvSpPr/>
          <p:nvPr/>
        </p:nvSpPr>
        <p:spPr>
          <a:xfrm>
            <a:off x="365644" y="4874075"/>
            <a:ext cx="1152128" cy="1017942"/>
          </a:xfrm>
          <a:prstGeom prst="hexagon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/>
              <a:t>2022— </a:t>
            </a:r>
            <a:r>
              <a:rPr lang="ru-RU" sz="1100" b="1" dirty="0" smtClean="0"/>
              <a:t>2023гг </a:t>
            </a:r>
            <a:r>
              <a:rPr lang="ru-RU" sz="1100" dirty="0"/>
              <a:t>не более </a:t>
            </a:r>
            <a:r>
              <a:rPr lang="ru-RU" sz="1100" b="1" dirty="0" smtClean="0"/>
              <a:t>70%</a:t>
            </a:r>
            <a:r>
              <a:rPr lang="ru-RU" sz="1100" dirty="0" smtClean="0"/>
              <a:t> от </a:t>
            </a:r>
            <a:r>
              <a:rPr lang="ru-RU" sz="1100" dirty="0"/>
              <a:t>суммы расходов</a:t>
            </a:r>
          </a:p>
        </p:txBody>
      </p:sp>
      <p:sp>
        <p:nvSpPr>
          <p:cNvPr id="19" name="Шестиугольник 18"/>
          <p:cNvSpPr/>
          <p:nvPr/>
        </p:nvSpPr>
        <p:spPr>
          <a:xfrm>
            <a:off x="1461663" y="5517232"/>
            <a:ext cx="1152128" cy="1017942"/>
          </a:xfrm>
          <a:prstGeom prst="hexagon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/>
              <a:t>2024</a:t>
            </a:r>
            <a:r>
              <a:rPr lang="ru-RU" sz="1100" dirty="0"/>
              <a:t> году не более </a:t>
            </a:r>
            <a:r>
              <a:rPr lang="ru-RU" sz="1100" b="1" dirty="0" smtClean="0"/>
              <a:t>50%</a:t>
            </a:r>
            <a:r>
              <a:rPr lang="ru-RU" sz="1100" dirty="0" smtClean="0"/>
              <a:t> от </a:t>
            </a:r>
            <a:r>
              <a:rPr lang="ru-RU" sz="1100" dirty="0"/>
              <a:t>суммы расходов</a:t>
            </a:r>
          </a:p>
        </p:txBody>
      </p:sp>
    </p:spTree>
    <p:extLst>
      <p:ext uri="{BB962C8B-B14F-4D97-AF65-F5344CB8AC3E}">
        <p14:creationId xmlns:p14="http://schemas.microsoft.com/office/powerpoint/2010/main" val="2511525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943" y="1268760"/>
            <a:ext cx="3209499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385" y="3243229"/>
            <a:ext cx="3384376" cy="587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696" y="5187660"/>
            <a:ext cx="3215065" cy="461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606417" y="1268760"/>
            <a:ext cx="3635896" cy="1754326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dirty="0" smtClean="0"/>
              <a:t>К участию в Фабрике Процессов приглашаются сотрудники предприятий, ответственные за внедрение принципов и инструментов бережливого производства.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571999" y="3248286"/>
            <a:ext cx="3635896" cy="369332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dirty="0" smtClean="0"/>
              <a:t>8 астрономических часов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571999" y="4005064"/>
            <a:ext cx="3635896" cy="1815882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sz="1600" dirty="0" smtClean="0"/>
              <a:t>За один день участники проживают три игровых смены, в которых должны выпустить определенное количество узлов в составе регулятора давления газа и достичь определенных операционных и финансовых показателей</a:t>
            </a:r>
            <a:endParaRPr lang="ru-RU" sz="1600" dirty="0"/>
          </a:p>
        </p:txBody>
      </p:sp>
      <p:sp>
        <p:nvSpPr>
          <p:cNvPr id="2" name="TextBox 1"/>
          <p:cNvSpPr txBox="1"/>
          <p:nvPr/>
        </p:nvSpPr>
        <p:spPr>
          <a:xfrm>
            <a:off x="961953" y="650481"/>
            <a:ext cx="72889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Обучающая программа «Фабрика Процессов»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4286867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817583"/>
            <a:ext cx="6965245" cy="379170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Результат программы</a:t>
            </a: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79442" y="1588759"/>
            <a:ext cx="6196405" cy="3603812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Выстраивать </a:t>
            </a:r>
            <a:r>
              <a:rPr lang="ru-RU" sz="2000" dirty="0"/>
              <a:t>процесс производства продукции, максимально ориентированный на </a:t>
            </a:r>
            <a:r>
              <a:rPr lang="ru-RU" sz="2000" dirty="0" smtClean="0"/>
              <a:t>клиентов</a:t>
            </a:r>
          </a:p>
          <a:p>
            <a:pPr marL="0" indent="0">
              <a:buNone/>
            </a:pPr>
            <a:r>
              <a:rPr lang="ru-RU" sz="2000" dirty="0" smtClean="0"/>
              <a:t> </a:t>
            </a:r>
          </a:p>
          <a:p>
            <a:r>
              <a:rPr lang="ru-RU" sz="2000" dirty="0" smtClean="0"/>
              <a:t>Снижать </a:t>
            </a:r>
            <a:r>
              <a:rPr lang="ru-RU" sz="2000" dirty="0"/>
              <a:t>время протекания процесса (ВПП) минимум в 2 </a:t>
            </a:r>
            <a:r>
              <a:rPr lang="ru-RU" sz="2000" dirty="0" smtClean="0"/>
              <a:t>раза</a:t>
            </a:r>
          </a:p>
          <a:p>
            <a:pPr marL="0" indent="0">
              <a:buNone/>
            </a:pPr>
            <a:r>
              <a:rPr lang="ru-RU" sz="2000" dirty="0" smtClean="0"/>
              <a:t> </a:t>
            </a:r>
          </a:p>
          <a:p>
            <a:r>
              <a:rPr lang="ru-RU" sz="2000" dirty="0" smtClean="0"/>
              <a:t>Сокращать </a:t>
            </a:r>
            <a:r>
              <a:rPr lang="ru-RU" sz="2000" dirty="0"/>
              <a:t>запасы не менее, чем на 50</a:t>
            </a:r>
            <a:r>
              <a:rPr lang="ru-RU" sz="2000" dirty="0" smtClean="0"/>
              <a:t>%</a:t>
            </a:r>
          </a:p>
          <a:p>
            <a:pPr marL="0" indent="0">
              <a:buNone/>
            </a:pPr>
            <a:r>
              <a:rPr lang="ru-RU" sz="2000" dirty="0" smtClean="0"/>
              <a:t> </a:t>
            </a:r>
          </a:p>
          <a:p>
            <a:r>
              <a:rPr lang="ru-RU" sz="2000" dirty="0" smtClean="0"/>
              <a:t>Выравнивать </a:t>
            </a:r>
            <a:r>
              <a:rPr lang="ru-RU" sz="2000" dirty="0"/>
              <a:t>загрузку операторов по времени такта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309392" y="5229200"/>
            <a:ext cx="52149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 Станут активными агентами внедрения инструментов бережливого производств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3801" y="5265828"/>
            <a:ext cx="780356" cy="573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845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581</TotalTime>
  <Words>562</Words>
  <Application>Microsoft Office PowerPoint</Application>
  <PresentationFormat>Экран (4:3)</PresentationFormat>
  <Paragraphs>70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Brush Script MT</vt:lpstr>
      <vt:lpstr>Constantia</vt:lpstr>
      <vt:lpstr>Franklin Gothic Book</vt:lpstr>
      <vt:lpstr>Rage Italic</vt:lpstr>
      <vt:lpstr>Кнопка</vt:lpstr>
      <vt:lpstr>Национальный проект «Производительность труда и поддержка занятости»</vt:lpstr>
      <vt:lpstr>Бережли́вое произво́дство</vt:lpstr>
      <vt:lpstr>Взаимодействие Фонда с предприятиями в рамках национального проекта «Производительность труда и поддержка занятости» </vt:lpstr>
      <vt:lpstr>Требования к предприятию:</vt:lpstr>
      <vt:lpstr>Перечень документов, предоставляемый в Фонд:</vt:lpstr>
      <vt:lpstr>Схема заключения соглашения между Фондом и предприятием:</vt:lpstr>
      <vt:lpstr>Презентация PowerPoint</vt:lpstr>
      <vt:lpstr>Презентация PowerPoint</vt:lpstr>
      <vt:lpstr>Результат программы</vt:lpstr>
      <vt:lpstr>Презентация PowerPoint</vt:lpstr>
      <vt:lpstr>Контакты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ФАБРИКА ПРОЦЕССОВ</dc:title>
  <dc:creator>Аванесян</dc:creator>
  <cp:lastModifiedBy>GFKK_3</cp:lastModifiedBy>
  <cp:revision>32</cp:revision>
  <dcterms:created xsi:type="dcterms:W3CDTF">2020-02-17T07:04:28Z</dcterms:created>
  <dcterms:modified xsi:type="dcterms:W3CDTF">2020-02-28T06:42:11Z</dcterms:modified>
</cp:coreProperties>
</file>